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2.xml" ContentType="application/vnd.openxmlformats-officedocument.presentationml.slide+xml"/>
  <Override PartName="/ppt/slides/slide19.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14.xml" ContentType="application/vnd.openxmlformats-officedocument.presentationml.slide+xml"/>
  <Override PartName="/ppt/slides/slide20.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9.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3.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5.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8" r:id="rId2"/>
    <p:sldId id="279" r:id="rId3"/>
    <p:sldId id="277" r:id="rId4"/>
    <p:sldId id="307" r:id="rId5"/>
    <p:sldId id="308" r:id="rId6"/>
    <p:sldId id="268" r:id="rId7"/>
    <p:sldId id="299" r:id="rId8"/>
    <p:sldId id="300" r:id="rId9"/>
    <p:sldId id="301" r:id="rId10"/>
    <p:sldId id="302" r:id="rId11"/>
    <p:sldId id="303" r:id="rId12"/>
    <p:sldId id="304" r:id="rId13"/>
    <p:sldId id="305" r:id="rId14"/>
    <p:sldId id="306" r:id="rId15"/>
    <p:sldId id="309" r:id="rId16"/>
    <p:sldId id="310" r:id="rId17"/>
    <p:sldId id="270" r:id="rId18"/>
    <p:sldId id="275" r:id="rId19"/>
    <p:sldId id="272" r:id="rId20"/>
    <p:sldId id="276" r:id="rId21"/>
    <p:sldId id="264" r:id="rId22"/>
    <p:sldId id="290"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396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35" autoAdjust="0"/>
    <p:restoredTop sz="93393" autoAdjust="0"/>
  </p:normalViewPr>
  <p:slideViewPr>
    <p:cSldViewPr snapToGrid="0" snapToObjects="1">
      <p:cViewPr varScale="1">
        <p:scale>
          <a:sx n="88" d="100"/>
          <a:sy n="88" d="100"/>
        </p:scale>
        <p:origin x="146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E2C491-0C08-4350-A3A2-4F9AAD71BE8B}" type="datetimeFigureOut">
              <a:rPr lang="en-US" smtClean="0"/>
              <a:pPr/>
              <a:t>2/9/2018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BB7156-0A8E-4861-AFD7-D322D2ABE0DE}" type="slidenum">
              <a:rPr lang="en-US" smtClean="0"/>
              <a:pPr/>
              <a:t>‹#›</a:t>
            </a:fld>
            <a:endParaRPr lang="en-US"/>
          </a:p>
        </p:txBody>
      </p:sp>
    </p:spTree>
    <p:extLst>
      <p:ext uri="{BB962C8B-B14F-4D97-AF65-F5344CB8AC3E}">
        <p14:creationId xmlns:p14="http://schemas.microsoft.com/office/powerpoint/2010/main" val="1127660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BB7156-0A8E-4861-AFD7-D322D2ABE0DE}" type="slidenum">
              <a:rPr lang="en-US" smtClean="0"/>
              <a:pPr/>
              <a:t>1</a:t>
            </a:fld>
            <a:endParaRPr lang="en-US"/>
          </a:p>
        </p:txBody>
      </p:sp>
    </p:spTree>
    <p:extLst>
      <p:ext uri="{BB962C8B-B14F-4D97-AF65-F5344CB8AC3E}">
        <p14:creationId xmlns:p14="http://schemas.microsoft.com/office/powerpoint/2010/main" val="34448001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BB7156-0A8E-4861-AFD7-D322D2ABE0DE}" type="slidenum">
              <a:rPr lang="en-US" smtClean="0"/>
              <a:pPr/>
              <a:t>22</a:t>
            </a:fld>
            <a:endParaRPr lang="en-US"/>
          </a:p>
        </p:txBody>
      </p:sp>
    </p:spTree>
    <p:extLst>
      <p:ext uri="{BB962C8B-B14F-4D97-AF65-F5344CB8AC3E}">
        <p14:creationId xmlns:p14="http://schemas.microsoft.com/office/powerpoint/2010/main" val="621392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BB7156-0A8E-4861-AFD7-D322D2ABE0DE}" type="slidenum">
              <a:rPr lang="en-US" smtClean="0"/>
              <a:pPr/>
              <a:t>2</a:t>
            </a:fld>
            <a:endParaRPr lang="en-US"/>
          </a:p>
        </p:txBody>
      </p:sp>
    </p:spTree>
    <p:extLst>
      <p:ext uri="{BB962C8B-B14F-4D97-AF65-F5344CB8AC3E}">
        <p14:creationId xmlns:p14="http://schemas.microsoft.com/office/powerpoint/2010/main" val="18947116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Shape 3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lang="en-US" baseline="0" dirty="0" smtClean="0">
              <a:solidFill>
                <a:schemeClr val="accent3"/>
              </a:solidFill>
            </a:endParaRPr>
          </a:p>
        </p:txBody>
      </p:sp>
      <p:sp>
        <p:nvSpPr>
          <p:cNvPr id="390" name="Shape 3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6150187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Shape 3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r>
              <a:rPr lang="en-US" dirty="0" smtClean="0"/>
              <a:t>To begin this conversation, the National Center conducted an in-person roundtable of national advocates in Philadelphia. </a:t>
            </a:r>
          </a:p>
          <a:p>
            <a:endParaRPr lang="en-US" dirty="0" smtClean="0"/>
          </a:p>
          <a:p>
            <a:r>
              <a:rPr lang="en-US" dirty="0" smtClean="0"/>
              <a:t>We engaged local victim advocates in a variety of conversations:</a:t>
            </a:r>
          </a:p>
          <a:p>
            <a:endParaRPr lang="en-US" dirty="0" smtClean="0"/>
          </a:p>
          <a:p>
            <a:r>
              <a:rPr lang="en-US" dirty="0" smtClean="0"/>
              <a:t>Roundtables </a:t>
            </a:r>
          </a:p>
          <a:p>
            <a:pPr lvl="1"/>
            <a:r>
              <a:rPr lang="en-US" dirty="0" smtClean="0"/>
              <a:t>Mecklenburg, North Carolina</a:t>
            </a:r>
          </a:p>
          <a:p>
            <a:pPr lvl="1"/>
            <a:r>
              <a:rPr lang="en-US" dirty="0" smtClean="0"/>
              <a:t>Spokane, Washington</a:t>
            </a:r>
          </a:p>
          <a:p>
            <a:pPr lvl="1"/>
            <a:r>
              <a:rPr lang="en-US" dirty="0" smtClean="0"/>
              <a:t>Charleston, South Carolina</a:t>
            </a:r>
          </a:p>
          <a:p>
            <a:pPr lvl="1"/>
            <a:r>
              <a:rPr lang="en-US" dirty="0" smtClean="0"/>
              <a:t>Pennington County, South Dakota</a:t>
            </a:r>
          </a:p>
          <a:p>
            <a:pPr lvl="1"/>
            <a:endParaRPr lang="en-US" dirty="0" smtClean="0"/>
          </a:p>
          <a:p>
            <a:r>
              <a:rPr lang="en-US" dirty="0" smtClean="0"/>
              <a:t>Victim Focus Groups</a:t>
            </a:r>
          </a:p>
          <a:p>
            <a:pPr lvl="1"/>
            <a:r>
              <a:rPr lang="en-US" dirty="0" smtClean="0"/>
              <a:t>Buncombe County, North Carolina</a:t>
            </a:r>
          </a:p>
          <a:p>
            <a:pPr lvl="1"/>
            <a:endParaRPr lang="en-US" dirty="0" smtClean="0"/>
          </a:p>
          <a:p>
            <a:r>
              <a:rPr lang="en-US" dirty="0" smtClean="0"/>
              <a:t>Webinars</a:t>
            </a:r>
          </a:p>
          <a:p>
            <a:pPr lvl="1"/>
            <a:r>
              <a:rPr lang="en-US" dirty="0" smtClean="0"/>
              <a:t>Pima County, Arizona</a:t>
            </a:r>
          </a:p>
          <a:p>
            <a:pPr lvl="1"/>
            <a:r>
              <a:rPr lang="en-US" dirty="0" smtClean="0"/>
              <a:t>St. Louis County, Missouri</a:t>
            </a:r>
          </a:p>
          <a:p>
            <a:pPr rtl="0">
              <a:spcBef>
                <a:spcPts val="0"/>
              </a:spcBef>
              <a:buNone/>
            </a:pPr>
            <a:endParaRPr lang="en-US" dirty="0"/>
          </a:p>
        </p:txBody>
      </p:sp>
      <p:sp>
        <p:nvSpPr>
          <p:cNvPr id="366" name="Shape 3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1678613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Shape 3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lang="en-US" baseline="0" dirty="0" smtClean="0">
              <a:solidFill>
                <a:schemeClr val="accent3"/>
              </a:solidFill>
            </a:endParaRPr>
          </a:p>
        </p:txBody>
      </p:sp>
      <p:sp>
        <p:nvSpPr>
          <p:cNvPr id="390" name="Shape 3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9646288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Shape 3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lang="en-US" baseline="0" dirty="0" smtClean="0">
              <a:solidFill>
                <a:schemeClr val="accent3"/>
              </a:solidFill>
            </a:endParaRPr>
          </a:p>
        </p:txBody>
      </p:sp>
      <p:sp>
        <p:nvSpPr>
          <p:cNvPr id="390" name="Shape 3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080222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Shape 4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
        <p:nvSpPr>
          <p:cNvPr id="404" name="Shape 4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4692254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Shape 3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lang="en-US" baseline="0" dirty="0" smtClean="0">
              <a:solidFill>
                <a:schemeClr val="accent3"/>
              </a:solidFill>
            </a:endParaRPr>
          </a:p>
        </p:txBody>
      </p:sp>
      <p:sp>
        <p:nvSpPr>
          <p:cNvPr id="390" name="Shape 3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0438404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BB7156-0A8E-4861-AFD7-D322D2ABE0DE}" type="slidenum">
              <a:rPr lang="en-US" smtClean="0"/>
              <a:pPr/>
              <a:t>21</a:t>
            </a:fld>
            <a:endParaRPr lang="en-US"/>
          </a:p>
        </p:txBody>
      </p:sp>
    </p:spTree>
    <p:extLst>
      <p:ext uri="{BB962C8B-B14F-4D97-AF65-F5344CB8AC3E}">
        <p14:creationId xmlns:p14="http://schemas.microsoft.com/office/powerpoint/2010/main" val="33534480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00396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731158" y="1127761"/>
            <a:ext cx="7772400" cy="1405160"/>
          </a:xfrm>
        </p:spPr>
        <p:txBody>
          <a:bodyPr>
            <a:noAutofit/>
          </a:bodyPr>
          <a:lstStyle>
            <a:lvl1pPr algn="l">
              <a:lnSpc>
                <a:spcPct val="80000"/>
              </a:lnSpc>
              <a:defRPr sz="6600" b="1" cap="all">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1158" y="2818671"/>
            <a:ext cx="6400800" cy="713019"/>
          </a:xfrm>
        </p:spPr>
        <p:txBody>
          <a:bodyPr>
            <a:normAutofit/>
          </a:bodyPr>
          <a:lstStyle>
            <a:lvl1pPr marL="0" indent="0" algn="l">
              <a:buNone/>
              <a:defRPr sz="2400" b="0" i="0">
                <a:solidFill>
                  <a:schemeClr val="tx2"/>
                </a:solidFill>
                <a:latin typeface="Calibri Light"/>
                <a:cs typeface="Calibri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Text Placeholder 9"/>
          <p:cNvSpPr>
            <a:spLocks noGrp="1"/>
          </p:cNvSpPr>
          <p:nvPr>
            <p:ph type="body" sz="quarter" idx="10" hasCustomPrompt="1"/>
          </p:nvPr>
        </p:nvSpPr>
        <p:spPr>
          <a:xfrm>
            <a:off x="731838" y="3871523"/>
            <a:ext cx="2960687" cy="798513"/>
          </a:xfrm>
        </p:spPr>
        <p:txBody>
          <a:bodyPr>
            <a:normAutofit/>
          </a:bodyPr>
          <a:lstStyle>
            <a:lvl1pPr marL="0" indent="0">
              <a:buNone/>
              <a:defRPr sz="1400" b="0" i="0">
                <a:solidFill>
                  <a:srgbClr val="FFFFFF"/>
                </a:solidFill>
                <a:latin typeface="Calibri Light"/>
                <a:cs typeface="Calibri Light"/>
              </a:defRPr>
            </a:lvl1pPr>
          </a:lstStyle>
          <a:p>
            <a:pPr lvl="0"/>
            <a:r>
              <a:rPr lang="en-US" dirty="0" smtClean="0"/>
              <a:t>Date</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3628" y="5442377"/>
            <a:ext cx="3272644" cy="956619"/>
          </a:xfrm>
          <a:prstGeom prst="rect">
            <a:avLst/>
          </a:prstGeom>
        </p:spPr>
      </p:pic>
    </p:spTree>
    <p:extLst>
      <p:ext uri="{BB962C8B-B14F-4D97-AF65-F5344CB8AC3E}">
        <p14:creationId xmlns:p14="http://schemas.microsoft.com/office/powerpoint/2010/main" val="212718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6B5B38-8A0B-C642-88EA-AC6ECD20F97D}" type="datetimeFigureOut">
              <a:rPr lang="en-US" smtClean="0"/>
              <a:pPr/>
              <a:t>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3C7F6-EAF9-6940-B4C8-7E6DE11976FD}" type="slidenum">
              <a:rPr lang="en-US" smtClean="0"/>
              <a:pPr/>
              <a:t>‹#›</a:t>
            </a:fld>
            <a:endParaRPr lang="en-US"/>
          </a:p>
        </p:txBody>
      </p:sp>
    </p:spTree>
    <p:extLst>
      <p:ext uri="{BB962C8B-B14F-4D97-AF65-F5344CB8AC3E}">
        <p14:creationId xmlns:p14="http://schemas.microsoft.com/office/powerpoint/2010/main" val="559464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6B5B38-8A0B-C642-88EA-AC6ECD20F97D}" type="datetimeFigureOut">
              <a:rPr lang="en-US" smtClean="0"/>
              <a:pPr/>
              <a:t>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3C7F6-EAF9-6940-B4C8-7E6DE11976FD}" type="slidenum">
              <a:rPr lang="en-US" smtClean="0"/>
              <a:pPr/>
              <a:t>‹#›</a:t>
            </a:fld>
            <a:endParaRPr lang="en-US"/>
          </a:p>
        </p:txBody>
      </p:sp>
    </p:spTree>
    <p:extLst>
      <p:ext uri="{BB962C8B-B14F-4D97-AF65-F5344CB8AC3E}">
        <p14:creationId xmlns:p14="http://schemas.microsoft.com/office/powerpoint/2010/main" val="41123336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6B5B38-8A0B-C642-88EA-AC6ECD20F97D}" type="datetimeFigureOut">
              <a:rPr lang="en-US" smtClean="0"/>
              <a:pPr/>
              <a:t>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3C7F6-EAF9-6940-B4C8-7E6DE11976FD}" type="slidenum">
              <a:rPr lang="en-US" smtClean="0"/>
              <a:pPr/>
              <a:t>‹#›</a:t>
            </a:fld>
            <a:endParaRPr lang="en-US"/>
          </a:p>
        </p:txBody>
      </p:sp>
    </p:spTree>
    <p:extLst>
      <p:ext uri="{BB962C8B-B14F-4D97-AF65-F5344CB8AC3E}">
        <p14:creationId xmlns:p14="http://schemas.microsoft.com/office/powerpoint/2010/main" val="14748061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Content - Simple">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74637"/>
            <a:ext cx="8229600" cy="752120"/>
          </a:xfrm>
          <a:prstGeom prst="rect">
            <a:avLst/>
          </a:prstGeom>
          <a:noFill/>
          <a:ln>
            <a:noFill/>
          </a:ln>
        </p:spPr>
        <p:txBody>
          <a:bodyPr lIns="91425" tIns="91425" rIns="91425" bIns="91425" anchor="ctr" anchorCtr="0"/>
          <a:lstStyle>
            <a:lvl1pPr algn="l" rtl="0">
              <a:spcBef>
                <a:spcPts val="0"/>
              </a:spcBef>
              <a:buClr>
                <a:srgbClr val="35708A"/>
              </a:buClr>
              <a:buFont typeface="Arvo"/>
              <a:buNone/>
              <a:defRPr sz="4400">
                <a:solidFill>
                  <a:srgbClr val="35708A"/>
                </a:solidFill>
                <a:latin typeface="Arvo"/>
                <a:ea typeface="Arvo"/>
                <a:cs typeface="Arvo"/>
                <a:sym typeface="Arvo"/>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8" name="Shape 18"/>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
        <p:nvSpPr>
          <p:cNvPr id="19" name="Shape 19"/>
          <p:cNvSpPr txBox="1">
            <a:spLocks noGrp="1"/>
          </p:cNvSpPr>
          <p:nvPr>
            <p:ph type="body" idx="2"/>
          </p:nvPr>
        </p:nvSpPr>
        <p:spPr>
          <a:xfrm>
            <a:off x="457200" y="1027112"/>
            <a:ext cx="8229600" cy="431799"/>
          </a:xfrm>
          <a:prstGeom prst="rect">
            <a:avLst/>
          </a:prstGeom>
          <a:noFill/>
          <a:ln>
            <a:noFill/>
          </a:ln>
        </p:spPr>
        <p:txBody>
          <a:bodyPr lIns="91425" tIns="91425" rIns="91425" bIns="91425" anchor="t" anchorCtr="0"/>
          <a:lstStyle>
            <a:lvl1pPr marL="0" indent="0" rtl="0">
              <a:spcBef>
                <a:spcPts val="0"/>
              </a:spcBef>
              <a:buClr>
                <a:srgbClr val="47ADB8"/>
              </a:buClr>
              <a:buNone/>
              <a:defRPr sz="2400">
                <a:solidFill>
                  <a:srgbClr val="47ADB8"/>
                </a:solidFill>
              </a:defRPr>
            </a:lvl1pPr>
            <a:lvl2pPr rtl="0">
              <a:spcBef>
                <a:spcPts val="0"/>
              </a:spcBef>
              <a:defRPr sz="2800">
                <a:solidFill>
                  <a:schemeClr val="dk1"/>
                </a:solidFill>
                <a:latin typeface="Arvo"/>
                <a:ea typeface="Arvo"/>
                <a:cs typeface="Arvo"/>
                <a:sym typeface="Arvo"/>
              </a:defRPr>
            </a:lvl2pPr>
            <a:lvl3pPr rtl="0">
              <a:spcBef>
                <a:spcPts val="0"/>
              </a:spcBef>
              <a:defRPr sz="2400">
                <a:solidFill>
                  <a:schemeClr val="dk1"/>
                </a:solidFill>
                <a:latin typeface="Arvo"/>
                <a:ea typeface="Arvo"/>
                <a:cs typeface="Arvo"/>
                <a:sym typeface="Arvo"/>
              </a:defRPr>
            </a:lvl3pPr>
            <a:lvl4pPr rtl="0">
              <a:spcBef>
                <a:spcPts val="0"/>
              </a:spcBef>
              <a:defRPr sz="2000">
                <a:solidFill>
                  <a:schemeClr val="dk1"/>
                </a:solidFill>
                <a:latin typeface="Arvo"/>
                <a:ea typeface="Arvo"/>
                <a:cs typeface="Arvo"/>
                <a:sym typeface="Arvo"/>
              </a:defRPr>
            </a:lvl4pPr>
            <a:lvl5pPr rtl="0">
              <a:spcBef>
                <a:spcPts val="0"/>
              </a:spcBef>
              <a:defRPr sz="2000">
                <a:solidFill>
                  <a:schemeClr val="dk1"/>
                </a:solidFill>
                <a:latin typeface="Arvo"/>
                <a:ea typeface="Arvo"/>
                <a:cs typeface="Arvo"/>
                <a:sym typeface="Arvo"/>
              </a:defRPr>
            </a:lvl5pPr>
            <a:lvl6pPr rtl="0">
              <a:spcBef>
                <a:spcPts val="0"/>
              </a:spcBef>
              <a:defRPr sz="2000">
                <a:solidFill>
                  <a:schemeClr val="dk1"/>
                </a:solidFill>
              </a:defRPr>
            </a:lvl6pPr>
            <a:lvl7pPr rtl="0">
              <a:spcBef>
                <a:spcPts val="0"/>
              </a:spcBef>
              <a:defRPr sz="2000">
                <a:solidFill>
                  <a:schemeClr val="dk1"/>
                </a:solidFill>
              </a:defRPr>
            </a:lvl7pPr>
            <a:lvl8pPr rtl="0">
              <a:spcBef>
                <a:spcPts val="0"/>
              </a:spcBef>
              <a:defRPr sz="2000">
                <a:solidFill>
                  <a:schemeClr val="dk1"/>
                </a:solidFill>
              </a:defRPr>
            </a:lvl8pPr>
            <a:lvl9pPr rtl="0">
              <a:spcBef>
                <a:spcPts val="0"/>
              </a:spcBef>
              <a:defRPr sz="2000">
                <a:solidFill>
                  <a:schemeClr val="dk1"/>
                </a:solidFill>
              </a:defRPr>
            </a:lvl9pPr>
          </a:lstStyle>
          <a:p>
            <a:endParaRPr/>
          </a:p>
        </p:txBody>
      </p:sp>
    </p:spTree>
    <p:extLst>
      <p:ext uri="{BB962C8B-B14F-4D97-AF65-F5344CB8AC3E}">
        <p14:creationId xmlns:p14="http://schemas.microsoft.com/office/powerpoint/2010/main" val="7240803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4_Content - Simple">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274637"/>
            <a:ext cx="8229600" cy="752120"/>
          </a:xfrm>
          <a:prstGeom prst="rect">
            <a:avLst/>
          </a:prstGeom>
          <a:noFill/>
          <a:ln>
            <a:noFill/>
          </a:ln>
        </p:spPr>
        <p:txBody>
          <a:bodyPr lIns="91425" tIns="91425" rIns="91425" bIns="91425" anchor="ctr" anchorCtr="0"/>
          <a:lstStyle>
            <a:lvl1pPr algn="l" rtl="0">
              <a:spcBef>
                <a:spcPts val="0"/>
              </a:spcBef>
              <a:buClr>
                <a:srgbClr val="35708A"/>
              </a:buClr>
              <a:buFont typeface="Arvo"/>
              <a:buNone/>
              <a:defRPr sz="4400">
                <a:solidFill>
                  <a:srgbClr val="35708A"/>
                </a:solidFill>
                <a:latin typeface="Arvo"/>
                <a:ea typeface="Arvo"/>
                <a:cs typeface="Arvo"/>
                <a:sym typeface="Arvo"/>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2" name="Shape 22"/>
          <p:cNvSpPr txBox="1">
            <a:spLocks noGrp="1"/>
          </p:cNvSpPr>
          <p:nvPr>
            <p:ph type="body" idx="1"/>
          </p:nvPr>
        </p:nvSpPr>
        <p:spPr>
          <a:xfrm>
            <a:off x="457200" y="1600200"/>
            <a:ext cx="8229600" cy="1676399"/>
          </a:xfrm>
          <a:prstGeom prst="rect">
            <a:avLst/>
          </a:prstGeom>
          <a:noFill/>
          <a:ln>
            <a:noFill/>
          </a:ln>
        </p:spPr>
        <p:txBody>
          <a:bodyPr lIns="91425" tIns="91425" rIns="91425" b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
        <p:nvSpPr>
          <p:cNvPr id="23" name="Shape 23"/>
          <p:cNvSpPr txBox="1">
            <a:spLocks noGrp="1"/>
          </p:cNvSpPr>
          <p:nvPr>
            <p:ph type="body" idx="2"/>
          </p:nvPr>
        </p:nvSpPr>
        <p:spPr>
          <a:xfrm>
            <a:off x="457200" y="1027112"/>
            <a:ext cx="8229600" cy="431799"/>
          </a:xfrm>
          <a:prstGeom prst="rect">
            <a:avLst/>
          </a:prstGeom>
          <a:noFill/>
          <a:ln>
            <a:noFill/>
          </a:ln>
        </p:spPr>
        <p:txBody>
          <a:bodyPr lIns="91425" tIns="91425" rIns="91425" bIns="91425" anchor="t" anchorCtr="0"/>
          <a:lstStyle>
            <a:lvl1pPr marL="0" indent="0" rtl="0">
              <a:spcBef>
                <a:spcPts val="0"/>
              </a:spcBef>
              <a:buClr>
                <a:srgbClr val="47ADB8"/>
              </a:buClr>
              <a:buNone/>
              <a:defRPr sz="2400">
                <a:solidFill>
                  <a:srgbClr val="47ADB8"/>
                </a:solidFill>
              </a:defRPr>
            </a:lvl1pPr>
            <a:lvl2pPr rtl="0">
              <a:spcBef>
                <a:spcPts val="0"/>
              </a:spcBef>
              <a:defRPr sz="2800">
                <a:solidFill>
                  <a:schemeClr val="dk1"/>
                </a:solidFill>
                <a:latin typeface="Arvo"/>
                <a:ea typeface="Arvo"/>
                <a:cs typeface="Arvo"/>
                <a:sym typeface="Arvo"/>
              </a:defRPr>
            </a:lvl2pPr>
            <a:lvl3pPr rtl="0">
              <a:spcBef>
                <a:spcPts val="0"/>
              </a:spcBef>
              <a:defRPr sz="2400">
                <a:solidFill>
                  <a:schemeClr val="dk1"/>
                </a:solidFill>
                <a:latin typeface="Arvo"/>
                <a:ea typeface="Arvo"/>
                <a:cs typeface="Arvo"/>
                <a:sym typeface="Arvo"/>
              </a:defRPr>
            </a:lvl3pPr>
            <a:lvl4pPr rtl="0">
              <a:spcBef>
                <a:spcPts val="0"/>
              </a:spcBef>
              <a:defRPr sz="2000">
                <a:solidFill>
                  <a:schemeClr val="dk1"/>
                </a:solidFill>
                <a:latin typeface="Arvo"/>
                <a:ea typeface="Arvo"/>
                <a:cs typeface="Arvo"/>
                <a:sym typeface="Arvo"/>
              </a:defRPr>
            </a:lvl4pPr>
            <a:lvl5pPr rtl="0">
              <a:spcBef>
                <a:spcPts val="0"/>
              </a:spcBef>
              <a:defRPr sz="2000">
                <a:solidFill>
                  <a:schemeClr val="dk1"/>
                </a:solidFill>
                <a:latin typeface="Arvo"/>
                <a:ea typeface="Arvo"/>
                <a:cs typeface="Arvo"/>
                <a:sym typeface="Arvo"/>
              </a:defRPr>
            </a:lvl5pPr>
            <a:lvl6pPr rtl="0">
              <a:spcBef>
                <a:spcPts val="0"/>
              </a:spcBef>
              <a:defRPr sz="2000">
                <a:solidFill>
                  <a:schemeClr val="dk1"/>
                </a:solidFill>
              </a:defRPr>
            </a:lvl6pPr>
            <a:lvl7pPr rtl="0">
              <a:spcBef>
                <a:spcPts val="0"/>
              </a:spcBef>
              <a:defRPr sz="2000">
                <a:solidFill>
                  <a:schemeClr val="dk1"/>
                </a:solidFill>
              </a:defRPr>
            </a:lvl7pPr>
            <a:lvl8pPr rtl="0">
              <a:spcBef>
                <a:spcPts val="0"/>
              </a:spcBef>
              <a:defRPr sz="2000">
                <a:solidFill>
                  <a:schemeClr val="dk1"/>
                </a:solidFill>
              </a:defRPr>
            </a:lvl8pPr>
            <a:lvl9pPr rtl="0">
              <a:spcBef>
                <a:spcPts val="0"/>
              </a:spcBef>
              <a:defRPr sz="2000">
                <a:solidFill>
                  <a:schemeClr val="dk1"/>
                </a:solidFill>
              </a:defRPr>
            </a:lvl9pPr>
          </a:lstStyle>
          <a:p>
            <a:endParaRPr/>
          </a:p>
        </p:txBody>
      </p:sp>
      <p:sp>
        <p:nvSpPr>
          <p:cNvPr id="24" name="Shape 24"/>
          <p:cNvSpPr txBox="1">
            <a:spLocks noGrp="1"/>
          </p:cNvSpPr>
          <p:nvPr>
            <p:ph type="body" idx="3"/>
          </p:nvPr>
        </p:nvSpPr>
        <p:spPr>
          <a:xfrm>
            <a:off x="457200" y="4754562"/>
            <a:ext cx="8229600" cy="1676399"/>
          </a:xfrm>
          <a:prstGeom prst="rect">
            <a:avLst/>
          </a:prstGeom>
          <a:noFill/>
          <a:ln>
            <a:noFill/>
          </a:ln>
        </p:spPr>
        <p:txBody>
          <a:bodyPr lIns="91425" tIns="91425" rIns="91425" b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
        <p:nvSpPr>
          <p:cNvPr id="25" name="Shape 25"/>
          <p:cNvSpPr txBox="1">
            <a:spLocks noGrp="1"/>
          </p:cNvSpPr>
          <p:nvPr>
            <p:ph type="body" idx="4"/>
          </p:nvPr>
        </p:nvSpPr>
        <p:spPr>
          <a:xfrm>
            <a:off x="457200" y="4181475"/>
            <a:ext cx="8229600" cy="431799"/>
          </a:xfrm>
          <a:prstGeom prst="rect">
            <a:avLst/>
          </a:prstGeom>
          <a:noFill/>
          <a:ln>
            <a:noFill/>
          </a:ln>
        </p:spPr>
        <p:txBody>
          <a:bodyPr lIns="91425" tIns="91425" rIns="91425" bIns="91425" anchor="t" anchorCtr="0"/>
          <a:lstStyle>
            <a:lvl1pPr marL="0" indent="0" rtl="0">
              <a:spcBef>
                <a:spcPts val="0"/>
              </a:spcBef>
              <a:buClr>
                <a:srgbClr val="47ADB8"/>
              </a:buClr>
              <a:buNone/>
              <a:defRPr sz="2400">
                <a:solidFill>
                  <a:srgbClr val="47ADB8"/>
                </a:solidFill>
              </a:defRPr>
            </a:lvl1pPr>
            <a:lvl2pPr rtl="0">
              <a:spcBef>
                <a:spcPts val="0"/>
              </a:spcBef>
              <a:defRPr sz="2800">
                <a:solidFill>
                  <a:schemeClr val="dk1"/>
                </a:solidFill>
                <a:latin typeface="Arvo"/>
                <a:ea typeface="Arvo"/>
                <a:cs typeface="Arvo"/>
                <a:sym typeface="Arvo"/>
              </a:defRPr>
            </a:lvl2pPr>
            <a:lvl3pPr rtl="0">
              <a:spcBef>
                <a:spcPts val="0"/>
              </a:spcBef>
              <a:defRPr sz="2400">
                <a:solidFill>
                  <a:schemeClr val="dk1"/>
                </a:solidFill>
                <a:latin typeface="Arvo"/>
                <a:ea typeface="Arvo"/>
                <a:cs typeface="Arvo"/>
                <a:sym typeface="Arvo"/>
              </a:defRPr>
            </a:lvl3pPr>
            <a:lvl4pPr rtl="0">
              <a:spcBef>
                <a:spcPts val="0"/>
              </a:spcBef>
              <a:defRPr sz="2000">
                <a:solidFill>
                  <a:schemeClr val="dk1"/>
                </a:solidFill>
                <a:latin typeface="Arvo"/>
                <a:ea typeface="Arvo"/>
                <a:cs typeface="Arvo"/>
                <a:sym typeface="Arvo"/>
              </a:defRPr>
            </a:lvl4pPr>
            <a:lvl5pPr rtl="0">
              <a:spcBef>
                <a:spcPts val="0"/>
              </a:spcBef>
              <a:defRPr sz="2000">
                <a:solidFill>
                  <a:schemeClr val="dk1"/>
                </a:solidFill>
                <a:latin typeface="Arvo"/>
                <a:ea typeface="Arvo"/>
                <a:cs typeface="Arvo"/>
                <a:sym typeface="Arvo"/>
              </a:defRPr>
            </a:lvl5pPr>
            <a:lvl6pPr rtl="0">
              <a:spcBef>
                <a:spcPts val="0"/>
              </a:spcBef>
              <a:defRPr sz="2000">
                <a:solidFill>
                  <a:schemeClr val="dk1"/>
                </a:solidFill>
              </a:defRPr>
            </a:lvl6pPr>
            <a:lvl7pPr rtl="0">
              <a:spcBef>
                <a:spcPts val="0"/>
              </a:spcBef>
              <a:defRPr sz="2000">
                <a:solidFill>
                  <a:schemeClr val="dk1"/>
                </a:solidFill>
              </a:defRPr>
            </a:lvl7pPr>
            <a:lvl8pPr rtl="0">
              <a:spcBef>
                <a:spcPts val="0"/>
              </a:spcBef>
              <a:defRPr sz="2000">
                <a:solidFill>
                  <a:schemeClr val="dk1"/>
                </a:solidFill>
              </a:defRPr>
            </a:lvl8pPr>
            <a:lvl9pPr rtl="0">
              <a:spcBef>
                <a:spcPts val="0"/>
              </a:spcBef>
              <a:defRPr sz="2000">
                <a:solidFill>
                  <a:schemeClr val="dk1"/>
                </a:solidFill>
              </a:defRPr>
            </a:lvl9pPr>
          </a:lstStyle>
          <a:p>
            <a:endParaRPr/>
          </a:p>
        </p:txBody>
      </p:sp>
      <p:sp>
        <p:nvSpPr>
          <p:cNvPr id="26" name="Shape 26"/>
          <p:cNvSpPr txBox="1">
            <a:spLocks noGrp="1"/>
          </p:cNvSpPr>
          <p:nvPr>
            <p:ph type="body" idx="5"/>
          </p:nvPr>
        </p:nvSpPr>
        <p:spPr>
          <a:xfrm>
            <a:off x="457200" y="3352800"/>
            <a:ext cx="8001000" cy="762000"/>
          </a:xfrm>
          <a:prstGeom prst="rect">
            <a:avLst/>
          </a:prstGeom>
          <a:noFill/>
          <a:ln>
            <a:noFill/>
          </a:ln>
        </p:spPr>
        <p:txBody>
          <a:bodyPr lIns="91425" tIns="91425" rIns="91425" bIns="91425" anchor="ctr" anchorCtr="0"/>
          <a:lstStyle>
            <a:lvl1pPr algn="l" rtl="0">
              <a:spcBef>
                <a:spcPts val="0"/>
              </a:spcBef>
              <a:buClr>
                <a:srgbClr val="35708A"/>
              </a:buClr>
              <a:buFont typeface="Arvo"/>
              <a:buNone/>
              <a:defRPr sz="4400">
                <a:solidFill>
                  <a:srgbClr val="35708A"/>
                </a:solidFill>
                <a:latin typeface="Arvo"/>
                <a:ea typeface="Arvo"/>
                <a:cs typeface="Arvo"/>
                <a:sym typeface="Arvo"/>
              </a:defRPr>
            </a:lvl1pPr>
            <a:lvl2pPr algn="l" rtl="0">
              <a:spcBef>
                <a:spcPts val="0"/>
              </a:spcBef>
              <a:buClr>
                <a:srgbClr val="35708A"/>
              </a:buClr>
              <a:buFont typeface="Arvo"/>
              <a:buNone/>
              <a:defRPr sz="4400">
                <a:solidFill>
                  <a:srgbClr val="35708A"/>
                </a:solidFill>
                <a:latin typeface="Arvo"/>
                <a:ea typeface="Arvo"/>
                <a:cs typeface="Arvo"/>
                <a:sym typeface="Arvo"/>
              </a:defRPr>
            </a:lvl2pPr>
            <a:lvl3pPr algn="l" rtl="0">
              <a:spcBef>
                <a:spcPts val="0"/>
              </a:spcBef>
              <a:buClr>
                <a:srgbClr val="35708A"/>
              </a:buClr>
              <a:buFont typeface="Arvo"/>
              <a:buNone/>
              <a:defRPr sz="4400">
                <a:solidFill>
                  <a:srgbClr val="35708A"/>
                </a:solidFill>
                <a:latin typeface="Arvo"/>
                <a:ea typeface="Arvo"/>
                <a:cs typeface="Arvo"/>
                <a:sym typeface="Arvo"/>
              </a:defRPr>
            </a:lvl3pPr>
            <a:lvl4pPr algn="l" rtl="0">
              <a:spcBef>
                <a:spcPts val="0"/>
              </a:spcBef>
              <a:buClr>
                <a:srgbClr val="35708A"/>
              </a:buClr>
              <a:buFont typeface="Arvo"/>
              <a:buNone/>
              <a:defRPr sz="4400">
                <a:solidFill>
                  <a:srgbClr val="35708A"/>
                </a:solidFill>
                <a:latin typeface="Arvo"/>
                <a:ea typeface="Arvo"/>
                <a:cs typeface="Arvo"/>
                <a:sym typeface="Arvo"/>
              </a:defRPr>
            </a:lvl4pPr>
            <a:lvl5pPr algn="l" rtl="0">
              <a:spcBef>
                <a:spcPts val="0"/>
              </a:spcBef>
              <a:buClr>
                <a:srgbClr val="35708A"/>
              </a:buClr>
              <a:buFont typeface="Arvo"/>
              <a:buNone/>
              <a:defRPr sz="4400">
                <a:solidFill>
                  <a:srgbClr val="35708A"/>
                </a:solidFill>
                <a:latin typeface="Arvo"/>
                <a:ea typeface="Arvo"/>
                <a:cs typeface="Arvo"/>
                <a:sym typeface="Arvo"/>
              </a:defRPr>
            </a:lvl5pPr>
            <a:lvl6pPr rtl="0">
              <a:spcBef>
                <a:spcPts val="0"/>
              </a:spcBef>
              <a:defRPr sz="2000">
                <a:solidFill>
                  <a:schemeClr val="dk1"/>
                </a:solidFill>
              </a:defRPr>
            </a:lvl6pPr>
            <a:lvl7pPr rtl="0">
              <a:spcBef>
                <a:spcPts val="0"/>
              </a:spcBef>
              <a:defRPr sz="2000">
                <a:solidFill>
                  <a:schemeClr val="dk1"/>
                </a:solidFill>
              </a:defRPr>
            </a:lvl7pPr>
            <a:lvl8pPr rtl="0">
              <a:spcBef>
                <a:spcPts val="0"/>
              </a:spcBef>
              <a:defRPr sz="2000">
                <a:solidFill>
                  <a:schemeClr val="dk1"/>
                </a:solidFill>
              </a:defRPr>
            </a:lvl8pPr>
            <a:lvl9pPr rtl="0">
              <a:spcBef>
                <a:spcPts val="0"/>
              </a:spcBef>
              <a:defRPr sz="2000">
                <a:solidFill>
                  <a:schemeClr val="dk1"/>
                </a:solidFill>
              </a:defRPr>
            </a:lvl9pPr>
          </a:lstStyle>
          <a:p>
            <a:endParaRPr/>
          </a:p>
        </p:txBody>
      </p:sp>
    </p:spTree>
    <p:extLst>
      <p:ext uri="{BB962C8B-B14F-4D97-AF65-F5344CB8AC3E}">
        <p14:creationId xmlns:p14="http://schemas.microsoft.com/office/powerpoint/2010/main" val="958474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782690" y="356277"/>
            <a:ext cx="7651646" cy="1143000"/>
          </a:xfrm>
        </p:spPr>
        <p:txBody>
          <a:bodyPr/>
          <a:lstStyle>
            <a:lvl1pPr algn="l">
              <a:defRPr b="1">
                <a:solidFill>
                  <a:srgbClr val="032A4D"/>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82690" y="1681840"/>
            <a:ext cx="7651646" cy="3745488"/>
          </a:xfrm>
        </p:spPr>
        <p:txBody>
          <a:bodyPr/>
          <a:lstStyle>
            <a:lvl1pPr marL="342900" indent="-342900" algn="l">
              <a:buClr>
                <a:schemeClr val="tx2"/>
              </a:buClr>
              <a:buFont typeface="Wingdings" charset="2"/>
              <a:buChar char="§"/>
              <a:defRPr>
                <a:solidFill>
                  <a:schemeClr val="tx1"/>
                </a:solidFill>
              </a:defRPr>
            </a:lvl1pPr>
            <a:lvl2pPr marL="742950" indent="-285750" algn="l">
              <a:buClr>
                <a:schemeClr val="tx2"/>
              </a:buClr>
              <a:buFont typeface="Wingdings" charset="2"/>
              <a:buChar char="§"/>
              <a:defRPr>
                <a:solidFill>
                  <a:schemeClr val="tx1"/>
                </a:solidFill>
              </a:defRPr>
            </a:lvl2pPr>
            <a:lvl3pPr marL="1143000" indent="-228600" algn="l">
              <a:buClr>
                <a:schemeClr val="tx2"/>
              </a:buClr>
              <a:buFont typeface="Wingdings" charset="2"/>
              <a:buChar char="§"/>
              <a:defRPr>
                <a:solidFill>
                  <a:schemeClr val="tx1"/>
                </a:solidFill>
              </a:defRPr>
            </a:lvl3pPr>
            <a:lvl4pPr marL="1600200" indent="-228600" algn="l">
              <a:buClr>
                <a:schemeClr val="tx2"/>
              </a:buClr>
              <a:buFont typeface="Wingdings" charset="2"/>
              <a:buChar char="§"/>
              <a:defRPr>
                <a:solidFill>
                  <a:schemeClr val="tx1"/>
                </a:solidFill>
              </a:defRPr>
            </a:lvl4pPr>
            <a:lvl5pPr marL="2057400" indent="-228600" algn="l">
              <a:buClr>
                <a:schemeClr val="tx2"/>
              </a:buClr>
              <a:buFont typeface="Wingdings" charset="2"/>
              <a:buChar cha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06623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nvPr>
        </p:nvSpPr>
        <p:spPr>
          <a:xfrm>
            <a:off x="782690" y="1721752"/>
            <a:ext cx="7651646" cy="1471385"/>
          </a:xfrm>
        </p:spPr>
        <p:txBody>
          <a:bodyPr anchor="t">
            <a:noAutofit/>
          </a:bodyPr>
          <a:lstStyle>
            <a:lvl1pPr algn="l">
              <a:lnSpc>
                <a:spcPct val="80000"/>
              </a:lnSpc>
              <a:defRPr sz="5400" b="1" cap="all" baseline="0">
                <a:solidFill>
                  <a:srgbClr val="FFFFFF"/>
                </a:solidFill>
              </a:defRPr>
            </a:lvl1pPr>
          </a:lstStyle>
          <a:p>
            <a:r>
              <a:rPr lang="en-US" dirty="0" smtClean="0"/>
              <a:t>CLICK TO EDIT SECTION HEADER TITLE STYLE</a:t>
            </a:r>
            <a:endParaRPr lang="en-US" dirty="0"/>
          </a:p>
        </p:txBody>
      </p:sp>
      <p:sp>
        <p:nvSpPr>
          <p:cNvPr id="3" name="Text Placeholder 2"/>
          <p:cNvSpPr>
            <a:spLocks noGrp="1"/>
          </p:cNvSpPr>
          <p:nvPr>
            <p:ph type="body" idx="1" hasCustomPrompt="1"/>
          </p:nvPr>
        </p:nvSpPr>
        <p:spPr>
          <a:xfrm>
            <a:off x="782690" y="3441466"/>
            <a:ext cx="7651646" cy="1500187"/>
          </a:xfrm>
        </p:spPr>
        <p:txBody>
          <a:bodyPr anchor="t"/>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Subhead Master text styles</a:t>
            </a:r>
          </a:p>
        </p:txBody>
      </p:sp>
    </p:spTree>
    <p:extLst>
      <p:ext uri="{BB962C8B-B14F-4D97-AF65-F5344CB8AC3E}">
        <p14:creationId xmlns:p14="http://schemas.microsoft.com/office/powerpoint/2010/main" val="642882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End Master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nvPr>
        </p:nvSpPr>
        <p:spPr>
          <a:xfrm>
            <a:off x="457200" y="2705781"/>
            <a:ext cx="8229600" cy="1143000"/>
          </a:xfrm>
        </p:spPr>
        <p:txBody>
          <a:bodyPr>
            <a:normAutofit/>
          </a:bodyPr>
          <a:lstStyle>
            <a:lvl1pPr>
              <a:defRPr sz="6000">
                <a:solidFill>
                  <a:schemeClr val="bg1"/>
                </a:solidFill>
              </a:defRPr>
            </a:lvl1pPr>
          </a:lstStyle>
          <a:p>
            <a:r>
              <a:rPr lang="en-US" dirty="0" smtClean="0"/>
              <a:t>Click to Edit Thank You</a:t>
            </a:r>
            <a:endParaRPr lang="en-US" dirty="0"/>
          </a:p>
        </p:txBody>
      </p:sp>
    </p:spTree>
    <p:extLst>
      <p:ext uri="{BB962C8B-B14F-4D97-AF65-F5344CB8AC3E}">
        <p14:creationId xmlns:p14="http://schemas.microsoft.com/office/powerpoint/2010/main" val="3490901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6B5B38-8A0B-C642-88EA-AC6ECD20F97D}" type="datetimeFigureOut">
              <a:rPr lang="en-US" smtClean="0"/>
              <a:pPr/>
              <a:t>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3C7F6-EAF9-6940-B4C8-7E6DE11976FD}" type="slidenum">
              <a:rPr lang="en-US" smtClean="0"/>
              <a:pPr/>
              <a:t>‹#›</a:t>
            </a:fld>
            <a:endParaRPr lang="en-US"/>
          </a:p>
        </p:txBody>
      </p:sp>
    </p:spTree>
    <p:extLst>
      <p:ext uri="{BB962C8B-B14F-4D97-AF65-F5344CB8AC3E}">
        <p14:creationId xmlns:p14="http://schemas.microsoft.com/office/powerpoint/2010/main" val="2339254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6B5B38-8A0B-C642-88EA-AC6ECD20F97D}" type="datetimeFigureOut">
              <a:rPr lang="en-US" smtClean="0"/>
              <a:pPr/>
              <a:t>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B3C7F6-EAF9-6940-B4C8-7E6DE11976FD}" type="slidenum">
              <a:rPr lang="en-US" smtClean="0"/>
              <a:pPr/>
              <a:t>‹#›</a:t>
            </a:fld>
            <a:endParaRPr lang="en-US"/>
          </a:p>
        </p:txBody>
      </p:sp>
    </p:spTree>
    <p:extLst>
      <p:ext uri="{BB962C8B-B14F-4D97-AF65-F5344CB8AC3E}">
        <p14:creationId xmlns:p14="http://schemas.microsoft.com/office/powerpoint/2010/main" val="4064808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6B5B38-8A0B-C642-88EA-AC6ECD20F97D}" type="datetimeFigureOut">
              <a:rPr lang="en-US" smtClean="0"/>
              <a:pPr/>
              <a:t>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B3C7F6-EAF9-6940-B4C8-7E6DE11976FD}" type="slidenum">
              <a:rPr lang="en-US" smtClean="0"/>
              <a:pPr/>
              <a:t>‹#›</a:t>
            </a:fld>
            <a:endParaRPr lang="en-US"/>
          </a:p>
        </p:txBody>
      </p:sp>
    </p:spTree>
    <p:extLst>
      <p:ext uri="{BB962C8B-B14F-4D97-AF65-F5344CB8AC3E}">
        <p14:creationId xmlns:p14="http://schemas.microsoft.com/office/powerpoint/2010/main" val="1199002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6B5B38-8A0B-C642-88EA-AC6ECD20F97D}" type="datetimeFigureOut">
              <a:rPr lang="en-US" smtClean="0"/>
              <a:pPr/>
              <a:t>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B3C7F6-EAF9-6940-B4C8-7E6DE11976FD}" type="slidenum">
              <a:rPr lang="en-US" smtClean="0"/>
              <a:pPr/>
              <a:t>‹#›</a:t>
            </a:fld>
            <a:endParaRPr lang="en-US"/>
          </a:p>
        </p:txBody>
      </p:sp>
    </p:spTree>
    <p:extLst>
      <p:ext uri="{BB962C8B-B14F-4D97-AF65-F5344CB8AC3E}">
        <p14:creationId xmlns:p14="http://schemas.microsoft.com/office/powerpoint/2010/main" val="7210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6B5B38-8A0B-C642-88EA-AC6ECD20F97D}" type="datetimeFigureOut">
              <a:rPr lang="en-US" smtClean="0"/>
              <a:pPr/>
              <a:t>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3C7F6-EAF9-6940-B4C8-7E6DE11976FD}" type="slidenum">
              <a:rPr lang="en-US" smtClean="0"/>
              <a:pPr/>
              <a:t>‹#›</a:t>
            </a:fld>
            <a:endParaRPr lang="en-US"/>
          </a:p>
        </p:txBody>
      </p:sp>
    </p:spTree>
    <p:extLst>
      <p:ext uri="{BB962C8B-B14F-4D97-AF65-F5344CB8AC3E}">
        <p14:creationId xmlns:p14="http://schemas.microsoft.com/office/powerpoint/2010/main" val="4002556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6B5B38-8A0B-C642-88EA-AC6ECD20F97D}" type="datetimeFigureOut">
              <a:rPr lang="en-US" smtClean="0"/>
              <a:pPr/>
              <a:t>2/9/2018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B3C7F6-EAF9-6940-B4C8-7E6DE11976FD}" type="slidenum">
              <a:rPr lang="en-US" smtClean="0"/>
              <a:pPr/>
              <a:t>‹#›</a:t>
            </a:fld>
            <a:endParaRPr lang="en-US"/>
          </a:p>
        </p:txBody>
      </p:sp>
    </p:spTree>
    <p:extLst>
      <p:ext uri="{BB962C8B-B14F-4D97-AF65-F5344CB8AC3E}">
        <p14:creationId xmlns:p14="http://schemas.microsoft.com/office/powerpoint/2010/main" val="1613091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 id="2147483662" r:id="rId1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600" dirty="0" smtClean="0">
                <a:solidFill>
                  <a:srgbClr val="FF0000"/>
                </a:solidFill>
              </a:rPr>
              <a:t>SJC Exchange webinar </a:t>
            </a:r>
            <a:br>
              <a:rPr lang="en-US" sz="5600" dirty="0" smtClean="0">
                <a:solidFill>
                  <a:srgbClr val="FF0000"/>
                </a:solidFill>
              </a:rPr>
            </a:br>
            <a:r>
              <a:rPr lang="en-US" sz="4600" dirty="0" smtClean="0"/>
              <a:t>February 2018</a:t>
            </a:r>
            <a:endParaRPr lang="en-US" sz="4600" dirty="0"/>
          </a:p>
        </p:txBody>
      </p:sp>
    </p:spTree>
    <p:extLst>
      <p:ext uri="{BB962C8B-B14F-4D97-AF65-F5344CB8AC3E}">
        <p14:creationId xmlns:p14="http://schemas.microsoft.com/office/powerpoint/2010/main" val="27381187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solidFill>
                  <a:srgbClr val="35708A"/>
                </a:solidFill>
              </a:rPr>
              <a:t>Principle 4: The Availability of Sufficient, Affordable, and High-Quality Victim Services</a:t>
            </a:r>
          </a:p>
        </p:txBody>
      </p:sp>
      <p:sp>
        <p:nvSpPr>
          <p:cNvPr id="3" name="Content Placeholder 2"/>
          <p:cNvSpPr>
            <a:spLocks noGrp="1"/>
          </p:cNvSpPr>
          <p:nvPr>
            <p:ph idx="1"/>
          </p:nvPr>
        </p:nvSpPr>
        <p:spPr/>
        <p:txBody>
          <a:bodyPr/>
          <a:lstStyle/>
          <a:p>
            <a:pPr marL="0" indent="0">
              <a:buNone/>
            </a:pPr>
            <a:r>
              <a:rPr lang="en-US" sz="2800" dirty="0"/>
              <a:t>Addressing crime victims’ needs is necessary for the criminal justice system to function effectively. Sufficient, affordable, and quality services must be available for victims to feel safe and to rebuild their lives. True criminal justice reform must focus as much on victim services as it does on services for offenders. </a:t>
            </a:r>
          </a:p>
          <a:p>
            <a:pPr marL="0" indent="0">
              <a:buNone/>
            </a:pPr>
            <a:endParaRPr lang="en-US" dirty="0"/>
          </a:p>
        </p:txBody>
      </p:sp>
    </p:spTree>
    <p:extLst>
      <p:ext uri="{BB962C8B-B14F-4D97-AF65-F5344CB8AC3E}">
        <p14:creationId xmlns:p14="http://schemas.microsoft.com/office/powerpoint/2010/main" val="308116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solidFill>
                  <a:srgbClr val="35708A"/>
                </a:solidFill>
              </a:rPr>
              <a:t>Principle 5: Availability of Sufficient, Affordable, and High-Quality Offender Services</a:t>
            </a:r>
          </a:p>
        </p:txBody>
      </p:sp>
      <p:sp>
        <p:nvSpPr>
          <p:cNvPr id="3" name="Content Placeholder 2"/>
          <p:cNvSpPr>
            <a:spLocks noGrp="1"/>
          </p:cNvSpPr>
          <p:nvPr>
            <p:ph idx="1"/>
          </p:nvPr>
        </p:nvSpPr>
        <p:spPr>
          <a:xfrm>
            <a:off x="782690" y="2091143"/>
            <a:ext cx="7651646" cy="3745488"/>
          </a:xfrm>
        </p:spPr>
        <p:txBody>
          <a:bodyPr>
            <a:normAutofit fontScale="85000" lnSpcReduction="10000"/>
          </a:bodyPr>
          <a:lstStyle/>
          <a:p>
            <a:pPr marL="0" indent="0">
              <a:buNone/>
            </a:pPr>
            <a:r>
              <a:rPr lang="en-US" dirty="0"/>
              <a:t>Offenders may be better served through drug treatment and mental health programs in community settings rather than in jails. However, if a county is looking to divert offenders into these programs, victims need assurances that there are sufficient and quality programs available at little or no cost to the offenders. Without the availability of these kinds of services, diversion programs could place victims in further peril. </a:t>
            </a:r>
          </a:p>
          <a:p>
            <a:pPr marL="0" indent="0">
              <a:buNone/>
            </a:pPr>
            <a:endParaRPr lang="en-US" dirty="0"/>
          </a:p>
        </p:txBody>
      </p:sp>
    </p:spTree>
    <p:extLst>
      <p:ext uri="{BB962C8B-B14F-4D97-AF65-F5344CB8AC3E}">
        <p14:creationId xmlns:p14="http://schemas.microsoft.com/office/powerpoint/2010/main" val="1103481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35708A"/>
                </a:solidFill>
              </a:rPr>
              <a:t>Principle 6: Adequate Supervision and Accountability for Offenders</a:t>
            </a:r>
          </a:p>
        </p:txBody>
      </p:sp>
      <p:sp>
        <p:nvSpPr>
          <p:cNvPr id="3" name="Content Placeholder 2"/>
          <p:cNvSpPr>
            <a:spLocks noGrp="1"/>
          </p:cNvSpPr>
          <p:nvPr>
            <p:ph idx="1"/>
          </p:nvPr>
        </p:nvSpPr>
        <p:spPr/>
        <p:txBody>
          <a:bodyPr>
            <a:normAutofit lnSpcReduction="10000"/>
          </a:bodyPr>
          <a:lstStyle/>
          <a:p>
            <a:pPr marL="0" indent="0">
              <a:buNone/>
            </a:pPr>
            <a:r>
              <a:rPr lang="en-US" dirty="0"/>
              <a:t>If offenders are diverted into community-based service programs, they need to be supervised and held accountable for failing to complete a program or refusing to receive services. Lack of accountability in out-of-jail-based services causes victims to distrust and fail to cooperate with the criminal justice system.</a:t>
            </a:r>
          </a:p>
          <a:p>
            <a:pPr marL="0" indent="0">
              <a:buNone/>
            </a:pPr>
            <a:endParaRPr lang="en-US" dirty="0"/>
          </a:p>
        </p:txBody>
      </p:sp>
    </p:spTree>
    <p:extLst>
      <p:ext uri="{BB962C8B-B14F-4D97-AF65-F5344CB8AC3E}">
        <p14:creationId xmlns:p14="http://schemas.microsoft.com/office/powerpoint/2010/main" val="1055038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solidFill>
                  <a:srgbClr val="35708A"/>
                </a:solidFill>
              </a:rPr>
              <a:t>Principle 7: Ensuring Procedural Justice and Providing Trauma-Informed Training to Criminal Justice Professionals</a:t>
            </a:r>
          </a:p>
        </p:txBody>
      </p:sp>
      <p:sp>
        <p:nvSpPr>
          <p:cNvPr id="3" name="Content Placeholder 2"/>
          <p:cNvSpPr>
            <a:spLocks noGrp="1"/>
          </p:cNvSpPr>
          <p:nvPr>
            <p:ph idx="1"/>
          </p:nvPr>
        </p:nvSpPr>
        <p:spPr>
          <a:xfrm>
            <a:off x="782690" y="1908263"/>
            <a:ext cx="7651646" cy="3745488"/>
          </a:xfrm>
        </p:spPr>
        <p:txBody>
          <a:bodyPr>
            <a:normAutofit fontScale="77500" lnSpcReduction="20000"/>
          </a:bodyPr>
          <a:lstStyle/>
          <a:p>
            <a:pPr marL="0" indent="0">
              <a:buNone/>
            </a:pPr>
            <a:r>
              <a:rPr lang="en-US" dirty="0"/>
              <a:t>For victims to view the criminal justice process as fair, law enforcement and criminal justice professionals must make the process transparent, accessible, and understandable, while treating victims with dignity and respect. </a:t>
            </a:r>
            <a:endParaRPr lang="en-US" dirty="0" smtClean="0"/>
          </a:p>
          <a:p>
            <a:pPr marL="0" indent="0">
              <a:buNone/>
            </a:pPr>
            <a:endParaRPr lang="en-US" dirty="0"/>
          </a:p>
          <a:p>
            <a:pPr marL="0" indent="0">
              <a:buNone/>
            </a:pPr>
            <a:r>
              <a:rPr lang="en-US" dirty="0"/>
              <a:t>To fulfill this role, law enforcement and criminal justice officials must understand the effects of trauma on victims and continually receive training on this subject. Criminal justice actors with this type of sensitivity will more likely meet the needs of victims.</a:t>
            </a:r>
          </a:p>
          <a:p>
            <a:pPr marL="0" indent="0">
              <a:buNone/>
            </a:pPr>
            <a:endParaRPr lang="en-US" dirty="0"/>
          </a:p>
        </p:txBody>
      </p:sp>
    </p:spTree>
    <p:extLst>
      <p:ext uri="{BB962C8B-B14F-4D97-AF65-F5344CB8AC3E}">
        <p14:creationId xmlns:p14="http://schemas.microsoft.com/office/powerpoint/2010/main" val="2856756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solidFill>
                  <a:srgbClr val="35708A"/>
                </a:solidFill>
              </a:rPr>
              <a:t>Principle 8: Cases Involving Close Relationships Require Special Attention by the Criminal Justice System</a:t>
            </a:r>
          </a:p>
        </p:txBody>
      </p:sp>
      <p:sp>
        <p:nvSpPr>
          <p:cNvPr id="3" name="Content Placeholder 2"/>
          <p:cNvSpPr>
            <a:spLocks noGrp="1"/>
          </p:cNvSpPr>
          <p:nvPr>
            <p:ph idx="1"/>
          </p:nvPr>
        </p:nvSpPr>
        <p:spPr>
          <a:xfrm>
            <a:off x="704313" y="1995348"/>
            <a:ext cx="7651646" cy="3745488"/>
          </a:xfrm>
        </p:spPr>
        <p:txBody>
          <a:bodyPr>
            <a:normAutofit fontScale="70000" lnSpcReduction="20000"/>
          </a:bodyPr>
          <a:lstStyle/>
          <a:p>
            <a:pPr marL="0" indent="0">
              <a:buNone/>
            </a:pPr>
            <a:r>
              <a:rPr lang="en-US" dirty="0"/>
              <a:t>Any crime committed between individuals who have a relationship, requires heightened scrutiny by the criminal justice system. If a dependency exists between the victim and the offender—such as in domestic violence cases, interfamilial crime, and caregiver abuse—multiple issues such as housing, finances, children, and appropriate caregiving may arise that can only be addressed through interdisciplinary teams. </a:t>
            </a:r>
          </a:p>
          <a:p>
            <a:pPr marL="0" indent="0">
              <a:buNone/>
            </a:pPr>
            <a:endParaRPr lang="en-US" dirty="0" smtClean="0"/>
          </a:p>
          <a:p>
            <a:pPr marL="0" indent="0">
              <a:buNone/>
            </a:pPr>
            <a:r>
              <a:rPr lang="en-US" dirty="0" smtClean="0"/>
              <a:t>These </a:t>
            </a:r>
            <a:r>
              <a:rPr lang="en-US" dirty="0"/>
              <a:t>teams can be a combination of medical, social service, workplace, and community service actors. Additionally, pre-trial assessments may need to be modified to properly address safety issues concerning the victim. </a:t>
            </a:r>
          </a:p>
          <a:p>
            <a:pPr marL="0" indent="0">
              <a:buNone/>
            </a:pPr>
            <a:endParaRPr lang="en-US" dirty="0"/>
          </a:p>
        </p:txBody>
      </p:sp>
    </p:spTree>
    <p:extLst>
      <p:ext uri="{BB962C8B-B14F-4D97-AF65-F5344CB8AC3E}">
        <p14:creationId xmlns:p14="http://schemas.microsoft.com/office/powerpoint/2010/main" val="160122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POLLING QUESTION </a:t>
            </a:r>
            <a:r>
              <a:rPr lang="en-US" dirty="0" smtClean="0"/>
              <a:t>C:</a:t>
            </a:r>
            <a:endParaRPr lang="en-US" dirty="0"/>
          </a:p>
        </p:txBody>
      </p:sp>
      <p:sp>
        <p:nvSpPr>
          <p:cNvPr id="3" name="Content Placeholder 2"/>
          <p:cNvSpPr>
            <a:spLocks noGrp="1"/>
          </p:cNvSpPr>
          <p:nvPr>
            <p:ph idx="1"/>
          </p:nvPr>
        </p:nvSpPr>
        <p:spPr/>
        <p:txBody>
          <a:bodyPr/>
          <a:lstStyle/>
          <a:p>
            <a:r>
              <a:rPr lang="en-US" dirty="0" smtClean="0"/>
              <a:t>Do you feel that these principles could be integrated into your reforms?</a:t>
            </a:r>
          </a:p>
          <a:p>
            <a:pPr lvl="1"/>
            <a:r>
              <a:rPr lang="en-US" dirty="0" smtClean="0"/>
              <a:t>Yes</a:t>
            </a:r>
          </a:p>
          <a:p>
            <a:pPr lvl="1"/>
            <a:r>
              <a:rPr lang="en-US" dirty="0" smtClean="0"/>
              <a:t>No</a:t>
            </a:r>
          </a:p>
          <a:p>
            <a:pPr lvl="1"/>
            <a:r>
              <a:rPr lang="en-US" dirty="0" smtClean="0"/>
              <a:t>Perhaps with assistance</a:t>
            </a:r>
            <a:endParaRPr lang="en-US" dirty="0"/>
          </a:p>
        </p:txBody>
      </p:sp>
    </p:spTree>
    <p:extLst>
      <p:ext uri="{BB962C8B-B14F-4D97-AF65-F5344CB8AC3E}">
        <p14:creationId xmlns:p14="http://schemas.microsoft.com/office/powerpoint/2010/main" val="9576892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POLLING QUESTION C:</a:t>
            </a:r>
          </a:p>
        </p:txBody>
      </p:sp>
      <p:sp>
        <p:nvSpPr>
          <p:cNvPr id="3" name="Content Placeholder 2"/>
          <p:cNvSpPr>
            <a:spLocks noGrp="1"/>
          </p:cNvSpPr>
          <p:nvPr>
            <p:ph idx="1"/>
          </p:nvPr>
        </p:nvSpPr>
        <p:spPr/>
        <p:txBody>
          <a:bodyPr/>
          <a:lstStyle/>
          <a:p>
            <a:r>
              <a:rPr lang="en-US" dirty="0" smtClean="0"/>
              <a:t>Would any of you want NCVC to come and speak about how to integrate victims into your reform efforts?</a:t>
            </a:r>
          </a:p>
          <a:p>
            <a:pPr lvl="1"/>
            <a:r>
              <a:rPr lang="en-US" dirty="0" smtClean="0"/>
              <a:t>Yes</a:t>
            </a:r>
          </a:p>
          <a:p>
            <a:pPr lvl="1"/>
            <a:r>
              <a:rPr lang="en-US" dirty="0" smtClean="0"/>
              <a:t>No</a:t>
            </a:r>
          </a:p>
          <a:p>
            <a:pPr lvl="1"/>
            <a:r>
              <a:rPr lang="en-US" dirty="0" smtClean="0"/>
              <a:t>Would like to speak NCVC further</a:t>
            </a:r>
            <a:endParaRPr lang="en-US" dirty="0"/>
          </a:p>
        </p:txBody>
      </p:sp>
    </p:spTree>
    <p:extLst>
      <p:ext uri="{BB962C8B-B14F-4D97-AF65-F5344CB8AC3E}">
        <p14:creationId xmlns:p14="http://schemas.microsoft.com/office/powerpoint/2010/main" val="2680133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81"/>
        <p:cNvGrpSpPr/>
        <p:nvPr/>
      </p:nvGrpSpPr>
      <p:grpSpPr>
        <a:xfrm>
          <a:off x="0" y="0"/>
          <a:ext cx="0" cy="0"/>
          <a:chOff x="0" y="0"/>
          <a:chExt cx="0" cy="0"/>
        </a:xfrm>
      </p:grpSpPr>
      <p:sp>
        <p:nvSpPr>
          <p:cNvPr id="382" name="Shape 382"/>
          <p:cNvSpPr txBox="1">
            <a:spLocks noGrp="1"/>
          </p:cNvSpPr>
          <p:nvPr>
            <p:ph type="title"/>
          </p:nvPr>
        </p:nvSpPr>
        <p:spPr>
          <a:xfrm>
            <a:off x="416930" y="356277"/>
            <a:ext cx="7651646" cy="1143000"/>
          </a:xfrm>
          <a:prstGeom prst="rect">
            <a:avLst/>
          </a:prstGeom>
          <a:noFill/>
          <a:ln>
            <a:noFill/>
          </a:ln>
        </p:spPr>
        <p:txBody>
          <a:bodyPr lIns="91425" tIns="45700" rIns="91425" bIns="45700" anchor="ctr" anchorCtr="0">
            <a:noAutofit/>
          </a:bodyPr>
          <a:lstStyle/>
          <a:p>
            <a:pPr marL="0" marR="0" lvl="0" indent="0" algn="l" rtl="0">
              <a:spcBef>
                <a:spcPts val="0"/>
              </a:spcBef>
              <a:buClr>
                <a:srgbClr val="35708A"/>
              </a:buClr>
              <a:buSzPct val="25000"/>
              <a:buFont typeface="Arvo"/>
              <a:buNone/>
            </a:pPr>
            <a:r>
              <a:rPr lang="en-US" sz="3600" b="0" i="0" u="none" strike="noStrike" cap="none" baseline="0" dirty="0" smtClean="0">
                <a:solidFill>
                  <a:srgbClr val="35708A"/>
                </a:solidFill>
                <a:latin typeface="Arvo"/>
                <a:ea typeface="Arvo"/>
                <a:cs typeface="Arvo"/>
                <a:sym typeface="Arvo"/>
              </a:rPr>
              <a:t> </a:t>
            </a:r>
            <a:r>
              <a:rPr lang="en-US" sz="3600" b="0" i="0" u="none" strike="noStrike" cap="none" baseline="0" dirty="0">
                <a:solidFill>
                  <a:srgbClr val="35708A"/>
                </a:solidFill>
                <a:latin typeface="Arvo"/>
                <a:ea typeface="Arvo"/>
                <a:cs typeface="Arvo"/>
                <a:sym typeface="Arvo"/>
              </a:rPr>
              <a:t>What went right?</a:t>
            </a:r>
          </a:p>
        </p:txBody>
      </p:sp>
      <p:sp>
        <p:nvSpPr>
          <p:cNvPr id="387" name="Shape 387"/>
          <p:cNvSpPr txBox="1">
            <a:spLocks noGrp="1"/>
          </p:cNvSpPr>
          <p:nvPr>
            <p:ph type="body" idx="4294967295"/>
          </p:nvPr>
        </p:nvSpPr>
        <p:spPr>
          <a:xfrm>
            <a:off x="416930" y="2979738"/>
            <a:ext cx="8001000" cy="762000"/>
          </a:xfrm>
          <a:prstGeom prst="rect">
            <a:avLst/>
          </a:prstGeom>
          <a:noFill/>
          <a:ln>
            <a:noFill/>
          </a:ln>
        </p:spPr>
        <p:txBody>
          <a:bodyPr lIns="91425" tIns="45700" rIns="91425" bIns="45700" anchor="ctr" anchorCtr="0">
            <a:noAutofit/>
          </a:bodyPr>
          <a:lstStyle/>
          <a:p>
            <a:pPr marL="457200" marR="0" lvl="0" indent="-457200" algn="l" rtl="0">
              <a:spcBef>
                <a:spcPts val="0"/>
              </a:spcBef>
              <a:buClr>
                <a:srgbClr val="35708A"/>
              </a:buClr>
              <a:buSzPct val="25000"/>
              <a:buFont typeface="Merriweather Sans"/>
              <a:buNone/>
            </a:pPr>
            <a:r>
              <a:rPr lang="en-US" sz="3600" b="0" i="0" u="none" strike="noStrike" cap="none" baseline="0" dirty="0" smtClean="0">
                <a:solidFill>
                  <a:srgbClr val="35708A"/>
                </a:solidFill>
                <a:latin typeface="Arvo"/>
                <a:ea typeface="Arvo"/>
                <a:cs typeface="Arvo"/>
                <a:sym typeface="Arvo"/>
              </a:rPr>
              <a:t> </a:t>
            </a:r>
            <a:r>
              <a:rPr lang="en-US" sz="3600" b="0" i="0" u="none" strike="noStrike" cap="none" baseline="0" dirty="0">
                <a:solidFill>
                  <a:srgbClr val="35708A"/>
                </a:solidFill>
                <a:latin typeface="Arvo"/>
                <a:ea typeface="Arvo"/>
                <a:cs typeface="Arvo"/>
                <a:sym typeface="Arvo"/>
              </a:rPr>
              <a:t>What </a:t>
            </a:r>
            <a:r>
              <a:rPr lang="en-US" sz="3600" b="0" i="0" u="none" strike="noStrike" cap="none" baseline="0" dirty="0" smtClean="0">
                <a:solidFill>
                  <a:srgbClr val="35708A"/>
                </a:solidFill>
                <a:latin typeface="Arvo"/>
                <a:ea typeface="Arvo"/>
                <a:cs typeface="Arvo"/>
                <a:sym typeface="Arvo"/>
              </a:rPr>
              <a:t>could have gone better?</a:t>
            </a:r>
            <a:endParaRPr lang="en-US" sz="3600" b="0" i="0" u="none" strike="noStrike" cap="none" baseline="0" dirty="0">
              <a:solidFill>
                <a:srgbClr val="35708A"/>
              </a:solidFill>
              <a:latin typeface="Arvo"/>
              <a:ea typeface="Arvo"/>
              <a:cs typeface="Arvo"/>
              <a:sym typeface="Arvo"/>
            </a:endParaRPr>
          </a:p>
        </p:txBody>
      </p:sp>
      <p:sp>
        <p:nvSpPr>
          <p:cNvPr id="2" name="Content Placeholder 1"/>
          <p:cNvSpPr>
            <a:spLocks noGrp="1"/>
          </p:cNvSpPr>
          <p:nvPr>
            <p:ph idx="1"/>
          </p:nvPr>
        </p:nvSpPr>
        <p:spPr>
          <a:xfrm>
            <a:off x="782690" y="1316080"/>
            <a:ext cx="7651646" cy="1663658"/>
          </a:xfrm>
        </p:spPr>
        <p:txBody>
          <a:bodyPr>
            <a:normAutofit fontScale="92500" lnSpcReduction="20000"/>
          </a:bodyPr>
          <a:lstStyle/>
          <a:p>
            <a:r>
              <a:rPr lang="en-US" dirty="0" smtClean="0"/>
              <a:t>The same themes kept coming up in conversations regardless of location. </a:t>
            </a:r>
          </a:p>
          <a:p>
            <a:r>
              <a:rPr lang="en-US" dirty="0" smtClean="0"/>
              <a:t>Victims were glad someone was finally asking them about justice reform. </a:t>
            </a:r>
            <a:endParaRPr lang="en-US" dirty="0"/>
          </a:p>
        </p:txBody>
      </p:sp>
      <p:sp>
        <p:nvSpPr>
          <p:cNvPr id="10" name="Content Placeholder 1"/>
          <p:cNvSpPr txBox="1">
            <a:spLocks/>
          </p:cNvSpPr>
          <p:nvPr/>
        </p:nvSpPr>
        <p:spPr>
          <a:xfrm>
            <a:off x="766284" y="3741738"/>
            <a:ext cx="7651646" cy="200299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Clr>
                <a:schemeClr val="tx2"/>
              </a:buClr>
              <a:buFont typeface="Wingdings" charset="2"/>
              <a:buChar char="§"/>
              <a:defRPr sz="3200" kern="1200">
                <a:solidFill>
                  <a:schemeClr val="tx1"/>
                </a:solidFill>
                <a:latin typeface="+mn-lt"/>
                <a:ea typeface="+mn-ea"/>
                <a:cs typeface="+mn-cs"/>
              </a:defRPr>
            </a:lvl1pPr>
            <a:lvl2pPr marL="742950" indent="-285750" algn="l" defTabSz="457200" rtl="0" eaLnBrk="1" latinLnBrk="0" hangingPunct="1">
              <a:spcBef>
                <a:spcPct val="20000"/>
              </a:spcBef>
              <a:buClr>
                <a:schemeClr val="tx2"/>
              </a:buClr>
              <a:buFont typeface="Wingdings" charset="2"/>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Clr>
                <a:schemeClr val="tx2"/>
              </a:buClr>
              <a:buFont typeface="Wingdings" charset="2"/>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3000" dirty="0" smtClean="0"/>
              <a:t>Time and capacity prevented us from holding conversations in additional Challenge sites. </a:t>
            </a:r>
            <a:endParaRPr lang="en-US" sz="3000" dirty="0"/>
          </a:p>
        </p:txBody>
      </p:sp>
    </p:spTree>
    <p:extLst>
      <p:ext uri="{BB962C8B-B14F-4D97-AF65-F5344CB8AC3E}">
        <p14:creationId xmlns:p14="http://schemas.microsoft.com/office/powerpoint/2010/main" val="802404620"/>
      </p:ext>
    </p:extLst>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81"/>
        <p:cNvGrpSpPr/>
        <p:nvPr/>
      </p:nvGrpSpPr>
      <p:grpSpPr>
        <a:xfrm>
          <a:off x="0" y="0"/>
          <a:ext cx="0" cy="0"/>
          <a:chOff x="0" y="0"/>
          <a:chExt cx="0" cy="0"/>
        </a:xfrm>
      </p:grpSpPr>
      <p:sp>
        <p:nvSpPr>
          <p:cNvPr id="382" name="Shape 382"/>
          <p:cNvSpPr txBox="1">
            <a:spLocks noGrp="1"/>
          </p:cNvSpPr>
          <p:nvPr>
            <p:ph type="title"/>
          </p:nvPr>
        </p:nvSpPr>
        <p:spPr>
          <a:xfrm>
            <a:off x="416930" y="356277"/>
            <a:ext cx="7651646" cy="1143000"/>
          </a:xfrm>
          <a:prstGeom prst="rect">
            <a:avLst/>
          </a:prstGeom>
          <a:noFill/>
          <a:ln>
            <a:noFill/>
          </a:ln>
        </p:spPr>
        <p:txBody>
          <a:bodyPr lIns="91425" tIns="45700" rIns="91425" bIns="45700" anchor="ctr" anchorCtr="0">
            <a:noAutofit/>
          </a:bodyPr>
          <a:lstStyle/>
          <a:p>
            <a:pPr marL="0" marR="0" lvl="0" indent="0" algn="l" rtl="0">
              <a:spcBef>
                <a:spcPts val="0"/>
              </a:spcBef>
              <a:buClr>
                <a:srgbClr val="35708A"/>
              </a:buClr>
              <a:buSzPct val="25000"/>
              <a:buFont typeface="Arvo"/>
              <a:buNone/>
            </a:pPr>
            <a:r>
              <a:rPr lang="en-US" sz="3600" b="0" i="0" u="none" strike="noStrike" cap="none" baseline="0" dirty="0" smtClean="0">
                <a:solidFill>
                  <a:srgbClr val="35708A"/>
                </a:solidFill>
                <a:latin typeface="Arvo"/>
                <a:ea typeface="Arvo"/>
                <a:cs typeface="Arvo"/>
                <a:sym typeface="Arvo"/>
              </a:rPr>
              <a:t> </a:t>
            </a:r>
            <a:r>
              <a:rPr lang="en-US" sz="3600" b="0" i="0" u="none" strike="noStrike" cap="none" baseline="0" dirty="0">
                <a:solidFill>
                  <a:srgbClr val="35708A"/>
                </a:solidFill>
                <a:latin typeface="Arvo"/>
                <a:ea typeface="Arvo"/>
                <a:cs typeface="Arvo"/>
                <a:sym typeface="Arvo"/>
              </a:rPr>
              <a:t>What </a:t>
            </a:r>
            <a:r>
              <a:rPr lang="en-US" sz="3600" b="0" i="0" u="none" strike="noStrike" cap="none" baseline="0" dirty="0" smtClean="0">
                <a:solidFill>
                  <a:srgbClr val="35708A"/>
                </a:solidFill>
                <a:latin typeface="Arvo"/>
                <a:ea typeface="Arvo"/>
                <a:cs typeface="Arvo"/>
                <a:sym typeface="Arvo"/>
              </a:rPr>
              <a:t>was/will be the impact?</a:t>
            </a:r>
            <a:endParaRPr lang="en-US" sz="3600" b="0" i="0" u="none" strike="noStrike" cap="none" baseline="0" dirty="0">
              <a:solidFill>
                <a:srgbClr val="35708A"/>
              </a:solidFill>
              <a:latin typeface="Arvo"/>
              <a:ea typeface="Arvo"/>
              <a:cs typeface="Arvo"/>
              <a:sym typeface="Arvo"/>
            </a:endParaRPr>
          </a:p>
        </p:txBody>
      </p:sp>
      <p:sp>
        <p:nvSpPr>
          <p:cNvPr id="2" name="Content Placeholder 1"/>
          <p:cNvSpPr>
            <a:spLocks noGrp="1"/>
          </p:cNvSpPr>
          <p:nvPr>
            <p:ph idx="1"/>
          </p:nvPr>
        </p:nvSpPr>
        <p:spPr>
          <a:xfrm>
            <a:off x="782690" y="1316080"/>
            <a:ext cx="7651646" cy="4511514"/>
          </a:xfrm>
        </p:spPr>
        <p:txBody>
          <a:bodyPr/>
          <a:lstStyle/>
          <a:p>
            <a:r>
              <a:rPr lang="en-US" dirty="0" smtClean="0"/>
              <a:t>The goal is for Challenge sites to integrate these principles into their reform efforts and be more informed about the importance of including victim voices in their work. </a:t>
            </a:r>
            <a:endParaRPr lang="en-US" dirty="0"/>
          </a:p>
        </p:txBody>
      </p:sp>
    </p:spTree>
    <p:extLst>
      <p:ext uri="{BB962C8B-B14F-4D97-AF65-F5344CB8AC3E}">
        <p14:creationId xmlns:p14="http://schemas.microsoft.com/office/powerpoint/2010/main" val="1045691611"/>
      </p:ext>
    </p:extLst>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98"/>
        <p:cNvGrpSpPr/>
        <p:nvPr/>
      </p:nvGrpSpPr>
      <p:grpSpPr>
        <a:xfrm>
          <a:off x="0" y="0"/>
          <a:ext cx="0" cy="0"/>
          <a:chOff x="0" y="0"/>
          <a:chExt cx="0" cy="0"/>
        </a:xfrm>
      </p:grpSpPr>
      <p:sp>
        <p:nvSpPr>
          <p:cNvPr id="399" name="Shape 399"/>
          <p:cNvSpPr txBox="1">
            <a:spLocks noGrp="1"/>
          </p:cNvSpPr>
          <p:nvPr>
            <p:ph type="title"/>
          </p:nvPr>
        </p:nvSpPr>
        <p:spPr>
          <a:xfrm>
            <a:off x="462650" y="241977"/>
            <a:ext cx="8132710" cy="1143000"/>
          </a:xfrm>
          <a:prstGeom prst="rect">
            <a:avLst/>
          </a:prstGeom>
          <a:noFill/>
          <a:ln>
            <a:noFill/>
          </a:ln>
        </p:spPr>
        <p:txBody>
          <a:bodyPr lIns="91425" tIns="45700" rIns="91425" bIns="45700" anchor="ctr" anchorCtr="0">
            <a:noAutofit/>
          </a:bodyPr>
          <a:lstStyle/>
          <a:p>
            <a:pPr marL="0" marR="0" lvl="0" indent="0" algn="l" rtl="0">
              <a:spcBef>
                <a:spcPts val="0"/>
              </a:spcBef>
              <a:buClr>
                <a:srgbClr val="35708A"/>
              </a:buClr>
              <a:buSzPct val="25000"/>
              <a:buFont typeface="Arvo"/>
              <a:buNone/>
            </a:pPr>
            <a:r>
              <a:rPr lang="en-US" sz="3959" b="0" i="0" u="none" strike="noStrike" cap="none" baseline="0" dirty="0" smtClean="0">
                <a:solidFill>
                  <a:srgbClr val="35708A"/>
                </a:solidFill>
                <a:latin typeface="Arvo"/>
                <a:ea typeface="Arvo"/>
                <a:cs typeface="Arvo"/>
                <a:sym typeface="Arvo"/>
              </a:rPr>
              <a:t>One sentence</a:t>
            </a:r>
            <a:r>
              <a:rPr lang="en-US" sz="3959" b="0" i="0" u="none" strike="noStrike" cap="none" dirty="0" smtClean="0">
                <a:solidFill>
                  <a:srgbClr val="35708A"/>
                </a:solidFill>
                <a:latin typeface="Arvo"/>
                <a:ea typeface="Arvo"/>
                <a:cs typeface="Arvo"/>
                <a:sym typeface="Arvo"/>
              </a:rPr>
              <a:t> takeaway</a:t>
            </a:r>
            <a:r>
              <a:rPr lang="en-US" sz="3959" b="0" i="0" u="none" strike="noStrike" cap="none" baseline="0" dirty="0" smtClean="0">
                <a:solidFill>
                  <a:srgbClr val="35708A"/>
                </a:solidFill>
                <a:latin typeface="Arvo"/>
                <a:ea typeface="Arvo"/>
                <a:cs typeface="Arvo"/>
                <a:sym typeface="Arvo"/>
              </a:rPr>
              <a:t>. </a:t>
            </a:r>
            <a:r>
              <a:rPr lang="en-US" sz="3959" b="0" i="0" u="none" strike="noStrike" cap="none" baseline="0" dirty="0">
                <a:solidFill>
                  <a:srgbClr val="35708A"/>
                </a:solidFill>
                <a:latin typeface="Arvo"/>
                <a:ea typeface="Arvo"/>
                <a:cs typeface="Arvo"/>
                <a:sym typeface="Arvo"/>
              </a:rPr>
              <a:t>GO!	</a:t>
            </a:r>
          </a:p>
        </p:txBody>
      </p:sp>
      <p:sp>
        <p:nvSpPr>
          <p:cNvPr id="400" name="Shape 400"/>
          <p:cNvSpPr txBox="1">
            <a:spLocks noGrp="1"/>
          </p:cNvSpPr>
          <p:nvPr>
            <p:ph idx="1"/>
          </p:nvPr>
        </p:nvSpPr>
        <p:spPr>
          <a:xfrm>
            <a:off x="703182" y="1668192"/>
            <a:ext cx="7651646" cy="3745488"/>
          </a:xfrm>
          <a:prstGeom prst="rect">
            <a:avLst/>
          </a:prstGeom>
          <a:noFill/>
          <a:ln>
            <a:noFill/>
          </a:ln>
        </p:spPr>
        <p:txBody>
          <a:bodyPr lIns="91425" tIns="45700" rIns="91425" bIns="45700" anchor="t" anchorCtr="0">
            <a:noAutofit/>
          </a:bodyPr>
          <a:lstStyle/>
          <a:p>
            <a:pPr indent="-350520">
              <a:buNone/>
            </a:pPr>
            <a:r>
              <a:rPr lang="en-US" dirty="0">
                <a:solidFill>
                  <a:schemeClr val="dk1"/>
                </a:solidFill>
                <a:ea typeface="Arvo"/>
                <a:cs typeface="Arvo"/>
                <a:sym typeface="Arvo"/>
              </a:rPr>
              <a:t>“Victims want to be </a:t>
            </a:r>
            <a:r>
              <a:rPr lang="en-US" dirty="0" smtClean="0">
                <a:solidFill>
                  <a:schemeClr val="dk1"/>
                </a:solidFill>
                <a:ea typeface="Arvo"/>
                <a:cs typeface="Arvo"/>
                <a:sym typeface="Arvo"/>
              </a:rPr>
              <a:t>part </a:t>
            </a:r>
            <a:r>
              <a:rPr lang="en-US" dirty="0">
                <a:solidFill>
                  <a:schemeClr val="dk1"/>
                </a:solidFill>
                <a:ea typeface="Arvo"/>
                <a:cs typeface="Arvo"/>
                <a:sym typeface="Arvo"/>
              </a:rPr>
              <a:t>of and considered in the reform process. There will be points where there will be friction </a:t>
            </a:r>
            <a:r>
              <a:rPr lang="en-US" dirty="0" smtClean="0">
                <a:solidFill>
                  <a:schemeClr val="dk1"/>
                </a:solidFill>
                <a:ea typeface="Arvo"/>
                <a:cs typeface="Arvo"/>
                <a:sym typeface="Arvo"/>
              </a:rPr>
              <a:t>between </a:t>
            </a:r>
            <a:r>
              <a:rPr lang="en-US" dirty="0">
                <a:solidFill>
                  <a:schemeClr val="dk1"/>
                </a:solidFill>
                <a:ea typeface="Arvo"/>
                <a:cs typeface="Arvo"/>
                <a:sym typeface="Arvo"/>
              </a:rPr>
              <a:t>what offenders need and </a:t>
            </a:r>
            <a:r>
              <a:rPr lang="en-US" dirty="0" smtClean="0">
                <a:solidFill>
                  <a:schemeClr val="dk1"/>
                </a:solidFill>
                <a:ea typeface="Arvo"/>
                <a:cs typeface="Arvo"/>
                <a:sym typeface="Arvo"/>
              </a:rPr>
              <a:t>want, </a:t>
            </a:r>
            <a:r>
              <a:rPr lang="en-US" dirty="0">
                <a:solidFill>
                  <a:schemeClr val="dk1"/>
                </a:solidFill>
                <a:ea typeface="Arvo"/>
                <a:cs typeface="Arvo"/>
                <a:sym typeface="Arvo"/>
              </a:rPr>
              <a:t>and what victims need and want. But it’s only in consideration of both parties that you have true justice</a:t>
            </a:r>
            <a:r>
              <a:rPr lang="en-US" dirty="0" smtClean="0">
                <a:solidFill>
                  <a:schemeClr val="dk1"/>
                </a:solidFill>
                <a:ea typeface="Arvo"/>
                <a:cs typeface="Arvo"/>
                <a:sym typeface="Arvo"/>
              </a:rPr>
              <a:t>.”</a:t>
            </a:r>
            <a:endParaRPr lang="en-US" sz="3200" dirty="0" smtClean="0"/>
          </a:p>
          <a:p>
            <a:pPr marL="457200" marR="0" lvl="0" indent="-350520" algn="l" rtl="0">
              <a:spcBef>
                <a:spcPts val="0"/>
              </a:spcBef>
              <a:buClr>
                <a:srgbClr val="35708A"/>
              </a:buClr>
              <a:buFont typeface="Merriweather Sans"/>
              <a:buNone/>
            </a:pPr>
            <a:endParaRPr sz="3200" b="0" i="0" u="none" strike="noStrike" cap="none" baseline="0" dirty="0">
              <a:solidFill>
                <a:schemeClr val="dk1"/>
              </a:solidFill>
              <a:latin typeface="Arvo"/>
              <a:ea typeface="Arvo"/>
              <a:cs typeface="Arvo"/>
              <a:sym typeface="Arvo"/>
            </a:endParaRPr>
          </a:p>
        </p:txBody>
      </p:sp>
    </p:spTree>
    <p:extLst>
      <p:ext uri="{BB962C8B-B14F-4D97-AF65-F5344CB8AC3E}">
        <p14:creationId xmlns:p14="http://schemas.microsoft.com/office/powerpoint/2010/main" val="1758757312"/>
      </p:ext>
    </p:extLst>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600" dirty="0" smtClean="0">
                <a:solidFill>
                  <a:srgbClr val="FF0000"/>
                </a:solidFill>
              </a:rPr>
              <a:t>Engaging victim advocates</a:t>
            </a:r>
            <a:br>
              <a:rPr lang="en-US" sz="5600" dirty="0" smtClean="0">
                <a:solidFill>
                  <a:srgbClr val="FF0000"/>
                </a:solidFill>
              </a:rPr>
            </a:br>
            <a:r>
              <a:rPr lang="en-US" sz="4600" dirty="0" smtClean="0"/>
              <a:t>national center for victims of crime </a:t>
            </a:r>
            <a:endParaRPr lang="en-US" sz="4600" dirty="0"/>
          </a:p>
        </p:txBody>
      </p:sp>
    </p:spTree>
    <p:extLst>
      <p:ext uri="{BB962C8B-B14F-4D97-AF65-F5344CB8AC3E}">
        <p14:creationId xmlns:p14="http://schemas.microsoft.com/office/powerpoint/2010/main" val="8130056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81"/>
        <p:cNvGrpSpPr/>
        <p:nvPr/>
      </p:nvGrpSpPr>
      <p:grpSpPr>
        <a:xfrm>
          <a:off x="0" y="0"/>
          <a:ext cx="0" cy="0"/>
          <a:chOff x="0" y="0"/>
          <a:chExt cx="0" cy="0"/>
        </a:xfrm>
      </p:grpSpPr>
      <p:sp>
        <p:nvSpPr>
          <p:cNvPr id="382" name="Shape 382"/>
          <p:cNvSpPr txBox="1">
            <a:spLocks noGrp="1"/>
          </p:cNvSpPr>
          <p:nvPr>
            <p:ph type="title"/>
          </p:nvPr>
        </p:nvSpPr>
        <p:spPr>
          <a:xfrm>
            <a:off x="416930" y="356277"/>
            <a:ext cx="7651646" cy="1143000"/>
          </a:xfrm>
          <a:prstGeom prst="rect">
            <a:avLst/>
          </a:prstGeom>
          <a:noFill/>
          <a:ln>
            <a:noFill/>
          </a:ln>
        </p:spPr>
        <p:txBody>
          <a:bodyPr lIns="91425" tIns="45700" rIns="91425" bIns="45700" anchor="ctr" anchorCtr="0">
            <a:noAutofit/>
          </a:bodyPr>
          <a:lstStyle/>
          <a:p>
            <a:pPr marL="0" marR="0" lvl="0" indent="0" algn="l" rtl="0">
              <a:spcBef>
                <a:spcPts val="0"/>
              </a:spcBef>
              <a:buClr>
                <a:srgbClr val="35708A"/>
              </a:buClr>
              <a:buSzPct val="25000"/>
              <a:buFont typeface="Arvo"/>
              <a:buNone/>
            </a:pPr>
            <a:r>
              <a:rPr lang="en-US" sz="3600" b="0" i="0" u="none" strike="noStrike" cap="none" baseline="0" dirty="0" smtClean="0">
                <a:solidFill>
                  <a:srgbClr val="35708A"/>
                </a:solidFill>
                <a:latin typeface="Arvo"/>
                <a:ea typeface="Arvo"/>
                <a:cs typeface="Arvo"/>
                <a:sym typeface="Arvo"/>
              </a:rPr>
              <a:t>What’s next?</a:t>
            </a:r>
            <a:endParaRPr lang="en-US" sz="3600" b="0" i="0" u="none" strike="noStrike" cap="none" baseline="0" dirty="0">
              <a:solidFill>
                <a:srgbClr val="35708A"/>
              </a:solidFill>
              <a:latin typeface="Arvo"/>
              <a:ea typeface="Arvo"/>
              <a:cs typeface="Arvo"/>
              <a:sym typeface="Arvo"/>
            </a:endParaRPr>
          </a:p>
        </p:txBody>
      </p:sp>
      <p:sp>
        <p:nvSpPr>
          <p:cNvPr id="2" name="Content Placeholder 1"/>
          <p:cNvSpPr>
            <a:spLocks noGrp="1"/>
          </p:cNvSpPr>
          <p:nvPr>
            <p:ph idx="1"/>
          </p:nvPr>
        </p:nvSpPr>
        <p:spPr>
          <a:xfrm>
            <a:off x="782690" y="1316079"/>
            <a:ext cx="7651646" cy="4593401"/>
          </a:xfrm>
        </p:spPr>
        <p:txBody>
          <a:bodyPr>
            <a:normAutofit lnSpcReduction="10000"/>
          </a:bodyPr>
          <a:lstStyle/>
          <a:p>
            <a:r>
              <a:rPr lang="en-US" dirty="0"/>
              <a:t>W</a:t>
            </a:r>
            <a:r>
              <a:rPr lang="en-US" dirty="0" smtClean="0"/>
              <a:t>ebinar </a:t>
            </a:r>
            <a:r>
              <a:rPr lang="en-US" dirty="0"/>
              <a:t>in </a:t>
            </a:r>
            <a:r>
              <a:rPr lang="en-US" dirty="0" smtClean="0"/>
              <a:t>March </a:t>
            </a:r>
            <a:r>
              <a:rPr lang="en-US" dirty="0"/>
              <a:t>to get additional input from </a:t>
            </a:r>
            <a:r>
              <a:rPr lang="en-US" dirty="0" smtClean="0"/>
              <a:t>victim </a:t>
            </a:r>
            <a:r>
              <a:rPr lang="en-US" dirty="0"/>
              <a:t>advocates.</a:t>
            </a:r>
            <a:endParaRPr lang="en-US" dirty="0" smtClean="0"/>
          </a:p>
          <a:p>
            <a:endParaRPr lang="en-US" dirty="0" smtClean="0"/>
          </a:p>
          <a:p>
            <a:r>
              <a:rPr lang="en-US" dirty="0" smtClean="0"/>
              <a:t>Technical assistance for Challenge sites that want to integrate victims in their work.</a:t>
            </a:r>
          </a:p>
          <a:p>
            <a:endParaRPr lang="en-US" dirty="0" smtClean="0"/>
          </a:p>
          <a:p>
            <a:r>
              <a:rPr lang="en-US" dirty="0" smtClean="0"/>
              <a:t>Revisit sites where roundtables were held to discuss reform implementation.</a:t>
            </a:r>
          </a:p>
          <a:p>
            <a:endParaRPr lang="en-US" dirty="0"/>
          </a:p>
        </p:txBody>
      </p:sp>
    </p:spTree>
    <p:extLst>
      <p:ext uri="{BB962C8B-B14F-4D97-AF65-F5344CB8AC3E}">
        <p14:creationId xmlns:p14="http://schemas.microsoft.com/office/powerpoint/2010/main" val="10343460"/>
      </p:ext>
    </p:extLst>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800" dirty="0" smtClean="0"/>
              <a:t>Q&amp;A</a:t>
            </a:r>
            <a:endParaRPr lang="en-US" sz="7800" dirty="0"/>
          </a:p>
        </p:txBody>
      </p:sp>
    </p:spTree>
    <p:extLst>
      <p:ext uri="{BB962C8B-B14F-4D97-AF65-F5344CB8AC3E}">
        <p14:creationId xmlns:p14="http://schemas.microsoft.com/office/powerpoint/2010/main" val="1064535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850" dirty="0"/>
              <a:t>THANK YOU</a:t>
            </a:r>
            <a:r>
              <a:rPr lang="en-US" sz="5850" dirty="0" smtClean="0"/>
              <a:t>!</a:t>
            </a:r>
            <a:br>
              <a:rPr lang="en-US" sz="5850" dirty="0" smtClean="0"/>
            </a:br>
            <a:r>
              <a:rPr lang="en-US" sz="5850" dirty="0"/>
              <a:t/>
            </a:r>
            <a:br>
              <a:rPr lang="en-US" sz="5850" dirty="0"/>
            </a:br>
            <a:r>
              <a:rPr lang="en-US" sz="4800" dirty="0" smtClean="0"/>
              <a:t>Mai Fernandez</a:t>
            </a:r>
            <a:br>
              <a:rPr lang="en-US" sz="4800" dirty="0" smtClean="0"/>
            </a:br>
            <a:r>
              <a:rPr lang="en-US" sz="4000" dirty="0" smtClean="0"/>
              <a:t>National Center for victims of crime</a:t>
            </a:r>
            <a:br>
              <a:rPr lang="en-US" sz="4000" dirty="0" smtClean="0"/>
            </a:br>
            <a:r>
              <a:rPr lang="en-US" sz="4000" dirty="0" smtClean="0"/>
              <a:t>mfernandez@ncvc.org</a:t>
            </a:r>
            <a:endParaRPr lang="en-US" sz="4000" dirty="0"/>
          </a:p>
        </p:txBody>
      </p:sp>
    </p:spTree>
    <p:extLst>
      <p:ext uri="{BB962C8B-B14F-4D97-AF65-F5344CB8AC3E}">
        <p14:creationId xmlns:p14="http://schemas.microsoft.com/office/powerpoint/2010/main" val="14650841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81"/>
        <p:cNvGrpSpPr/>
        <p:nvPr/>
      </p:nvGrpSpPr>
      <p:grpSpPr>
        <a:xfrm>
          <a:off x="0" y="0"/>
          <a:ext cx="0" cy="0"/>
          <a:chOff x="0" y="0"/>
          <a:chExt cx="0" cy="0"/>
        </a:xfrm>
      </p:grpSpPr>
      <p:sp>
        <p:nvSpPr>
          <p:cNvPr id="382" name="Shape 382"/>
          <p:cNvSpPr txBox="1">
            <a:spLocks noGrp="1"/>
          </p:cNvSpPr>
          <p:nvPr>
            <p:ph type="title"/>
          </p:nvPr>
        </p:nvSpPr>
        <p:spPr>
          <a:xfrm>
            <a:off x="416930" y="356277"/>
            <a:ext cx="7651646" cy="1143000"/>
          </a:xfrm>
          <a:prstGeom prst="rect">
            <a:avLst/>
          </a:prstGeom>
          <a:noFill/>
          <a:ln>
            <a:noFill/>
          </a:ln>
        </p:spPr>
        <p:txBody>
          <a:bodyPr lIns="91425" tIns="45700" rIns="91425" bIns="45700" anchor="ctr" anchorCtr="0">
            <a:noAutofit/>
          </a:bodyPr>
          <a:lstStyle/>
          <a:p>
            <a:pPr marL="0" marR="0" lvl="0" indent="0" algn="l" rtl="0">
              <a:spcBef>
                <a:spcPts val="0"/>
              </a:spcBef>
              <a:buClr>
                <a:srgbClr val="35708A"/>
              </a:buClr>
              <a:buSzPct val="25000"/>
              <a:buFont typeface="Arvo"/>
              <a:buNone/>
            </a:pPr>
            <a:r>
              <a:rPr lang="en-US" sz="3600" b="0" i="0" u="none" strike="noStrike" cap="none" baseline="0" dirty="0" smtClean="0">
                <a:solidFill>
                  <a:srgbClr val="35708A"/>
                </a:solidFill>
                <a:latin typeface="Arvo"/>
                <a:ea typeface="Arvo"/>
                <a:cs typeface="Arvo"/>
                <a:sym typeface="Arvo"/>
              </a:rPr>
              <a:t>What was</a:t>
            </a:r>
            <a:r>
              <a:rPr lang="en-US" sz="3600" b="0" i="0" u="none" strike="noStrike" cap="none" dirty="0" smtClean="0">
                <a:solidFill>
                  <a:srgbClr val="35708A"/>
                </a:solidFill>
                <a:latin typeface="Arvo"/>
                <a:ea typeface="Arvo"/>
                <a:cs typeface="Arvo"/>
                <a:sym typeface="Arvo"/>
              </a:rPr>
              <a:t> the issue?</a:t>
            </a:r>
            <a:endParaRPr lang="en-US" sz="3600" b="0" i="0" u="none" strike="noStrike" cap="none" baseline="0" dirty="0">
              <a:solidFill>
                <a:srgbClr val="35708A"/>
              </a:solidFill>
              <a:latin typeface="Arvo"/>
              <a:ea typeface="Arvo"/>
              <a:cs typeface="Arvo"/>
              <a:sym typeface="Arvo"/>
            </a:endParaRPr>
          </a:p>
        </p:txBody>
      </p:sp>
      <p:sp>
        <p:nvSpPr>
          <p:cNvPr id="387" name="Shape 387"/>
          <p:cNvSpPr txBox="1">
            <a:spLocks noGrp="1"/>
          </p:cNvSpPr>
          <p:nvPr>
            <p:ph type="body" idx="4294967295"/>
          </p:nvPr>
        </p:nvSpPr>
        <p:spPr>
          <a:xfrm>
            <a:off x="416930" y="2979738"/>
            <a:ext cx="8001000" cy="762000"/>
          </a:xfrm>
          <a:prstGeom prst="rect">
            <a:avLst/>
          </a:prstGeom>
          <a:noFill/>
          <a:ln>
            <a:noFill/>
          </a:ln>
        </p:spPr>
        <p:txBody>
          <a:bodyPr lIns="91425" tIns="45700" rIns="91425" bIns="45700" anchor="ctr" anchorCtr="0">
            <a:noAutofit/>
          </a:bodyPr>
          <a:lstStyle/>
          <a:p>
            <a:pPr marL="457200" marR="0" lvl="0" indent="-457200" algn="l" rtl="0">
              <a:spcBef>
                <a:spcPts val="0"/>
              </a:spcBef>
              <a:buClr>
                <a:srgbClr val="35708A"/>
              </a:buClr>
              <a:buSzPct val="25000"/>
              <a:buFont typeface="Merriweather Sans"/>
              <a:buNone/>
            </a:pPr>
            <a:r>
              <a:rPr lang="en-US" sz="3600" b="0" i="0" u="none" strike="noStrike" cap="none" baseline="0" dirty="0" smtClean="0">
                <a:solidFill>
                  <a:srgbClr val="35708A"/>
                </a:solidFill>
                <a:latin typeface="Arvo"/>
                <a:ea typeface="Arvo"/>
                <a:cs typeface="Arvo"/>
                <a:sym typeface="Arvo"/>
              </a:rPr>
              <a:t>What </a:t>
            </a:r>
            <a:r>
              <a:rPr lang="en-US" sz="3600" dirty="0" smtClean="0">
                <a:solidFill>
                  <a:srgbClr val="35708A"/>
                </a:solidFill>
                <a:latin typeface="Arvo"/>
                <a:ea typeface="Arvo"/>
                <a:cs typeface="Arvo"/>
                <a:sym typeface="Arvo"/>
              </a:rPr>
              <a:t>was your solution </a:t>
            </a:r>
            <a:r>
              <a:rPr lang="en-US" sz="3600" b="0" i="0" u="none" strike="noStrike" cap="none" baseline="0" dirty="0" smtClean="0">
                <a:solidFill>
                  <a:srgbClr val="35708A"/>
                </a:solidFill>
                <a:latin typeface="Arvo"/>
                <a:ea typeface="Arvo"/>
                <a:cs typeface="Arvo"/>
                <a:sym typeface="Arvo"/>
              </a:rPr>
              <a:t>?</a:t>
            </a:r>
            <a:endParaRPr lang="en-US" sz="3600" b="0" i="0" u="none" strike="noStrike" cap="none" baseline="0" dirty="0">
              <a:solidFill>
                <a:srgbClr val="35708A"/>
              </a:solidFill>
              <a:latin typeface="Arvo"/>
              <a:ea typeface="Arvo"/>
              <a:cs typeface="Arvo"/>
              <a:sym typeface="Arvo"/>
            </a:endParaRPr>
          </a:p>
        </p:txBody>
      </p:sp>
      <p:sp>
        <p:nvSpPr>
          <p:cNvPr id="2" name="Content Placeholder 1"/>
          <p:cNvSpPr>
            <a:spLocks noGrp="1"/>
          </p:cNvSpPr>
          <p:nvPr>
            <p:ph idx="1"/>
          </p:nvPr>
        </p:nvSpPr>
        <p:spPr>
          <a:xfrm>
            <a:off x="782690" y="1316080"/>
            <a:ext cx="7651646" cy="1663658"/>
          </a:xfrm>
        </p:spPr>
        <p:txBody>
          <a:bodyPr>
            <a:normAutofit fontScale="92500" lnSpcReduction="20000"/>
          </a:bodyPr>
          <a:lstStyle/>
          <a:p>
            <a:r>
              <a:rPr lang="en-US" dirty="0"/>
              <a:t>Victim voices were not being included in justice reform efforts. </a:t>
            </a:r>
          </a:p>
          <a:p>
            <a:r>
              <a:rPr lang="en-US" dirty="0"/>
              <a:t>We needed a way to engage victim advocates as stakeholders in this movement. </a:t>
            </a:r>
          </a:p>
        </p:txBody>
      </p:sp>
      <p:sp>
        <p:nvSpPr>
          <p:cNvPr id="10" name="Content Placeholder 1"/>
          <p:cNvSpPr txBox="1">
            <a:spLocks/>
          </p:cNvSpPr>
          <p:nvPr/>
        </p:nvSpPr>
        <p:spPr>
          <a:xfrm>
            <a:off x="786500" y="3674470"/>
            <a:ext cx="7651646" cy="2289602"/>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Clr>
                <a:schemeClr val="tx2"/>
              </a:buClr>
              <a:buFont typeface="Wingdings" charset="2"/>
              <a:buChar char="§"/>
              <a:defRPr sz="3200" kern="1200">
                <a:solidFill>
                  <a:schemeClr val="tx1"/>
                </a:solidFill>
                <a:latin typeface="+mn-lt"/>
                <a:ea typeface="+mn-ea"/>
                <a:cs typeface="+mn-cs"/>
              </a:defRPr>
            </a:lvl1pPr>
            <a:lvl2pPr marL="742950" indent="-285750" algn="l" defTabSz="457200" rtl="0" eaLnBrk="1" latinLnBrk="0" hangingPunct="1">
              <a:spcBef>
                <a:spcPct val="20000"/>
              </a:spcBef>
              <a:buClr>
                <a:schemeClr val="tx2"/>
              </a:buClr>
              <a:buFont typeface="Wingdings" charset="2"/>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Clr>
                <a:schemeClr val="tx2"/>
              </a:buClr>
              <a:buFont typeface="Wingdings" charset="2"/>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3000" dirty="0" smtClean="0"/>
              <a:t>Gain a better understanding from victims and victim advocates of how victims experience the criminal justice process and what front-end reforms would be necessary for them to feel respected and heard.</a:t>
            </a:r>
            <a:endParaRPr lang="en-US" dirty="0"/>
          </a:p>
        </p:txBody>
      </p:sp>
    </p:spTree>
    <p:extLst>
      <p:ext uri="{BB962C8B-B14F-4D97-AF65-F5344CB8AC3E}">
        <p14:creationId xmlns:p14="http://schemas.microsoft.com/office/powerpoint/2010/main" val="1806808698"/>
      </p:ext>
    </p:extLst>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POLLING QUESTION A:</a:t>
            </a:r>
            <a:endParaRPr lang="en-US" dirty="0"/>
          </a:p>
        </p:txBody>
      </p:sp>
      <p:sp>
        <p:nvSpPr>
          <p:cNvPr id="3" name="Content Placeholder 2"/>
          <p:cNvSpPr>
            <a:spLocks noGrp="1"/>
          </p:cNvSpPr>
          <p:nvPr>
            <p:ph idx="1"/>
          </p:nvPr>
        </p:nvSpPr>
        <p:spPr/>
        <p:txBody>
          <a:bodyPr/>
          <a:lstStyle/>
          <a:p>
            <a:r>
              <a:rPr lang="en-US" dirty="0" smtClean="0"/>
              <a:t>How many of you involve victims, or victim advocates in your discussions involving criminal justice reform?</a:t>
            </a:r>
          </a:p>
          <a:p>
            <a:endParaRPr lang="en-US" dirty="0"/>
          </a:p>
          <a:p>
            <a:pPr lvl="1"/>
            <a:r>
              <a:rPr lang="en-US" dirty="0" smtClean="0"/>
              <a:t>Not at all</a:t>
            </a:r>
          </a:p>
          <a:p>
            <a:pPr lvl="1"/>
            <a:r>
              <a:rPr lang="en-US" dirty="0" smtClean="0"/>
              <a:t>Occasionally </a:t>
            </a:r>
          </a:p>
          <a:p>
            <a:pPr lvl="1"/>
            <a:r>
              <a:rPr lang="en-US" dirty="0" smtClean="0"/>
              <a:t>All the time</a:t>
            </a:r>
            <a:endParaRPr lang="en-US" dirty="0"/>
          </a:p>
        </p:txBody>
      </p:sp>
    </p:spTree>
    <p:extLst>
      <p:ext uri="{BB962C8B-B14F-4D97-AF65-F5344CB8AC3E}">
        <p14:creationId xmlns:p14="http://schemas.microsoft.com/office/powerpoint/2010/main" val="4161805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POLLING QUESTION </a:t>
            </a:r>
            <a:r>
              <a:rPr lang="en-US" dirty="0" smtClean="0"/>
              <a:t>B:</a:t>
            </a:r>
            <a:endParaRPr lang="en-US" dirty="0"/>
          </a:p>
        </p:txBody>
      </p:sp>
      <p:sp>
        <p:nvSpPr>
          <p:cNvPr id="3" name="Content Placeholder 2"/>
          <p:cNvSpPr>
            <a:spLocks noGrp="1"/>
          </p:cNvSpPr>
          <p:nvPr>
            <p:ph idx="1"/>
          </p:nvPr>
        </p:nvSpPr>
        <p:spPr/>
        <p:txBody>
          <a:bodyPr/>
          <a:lstStyle/>
          <a:p>
            <a:r>
              <a:rPr lang="en-US" dirty="0" smtClean="0"/>
              <a:t>If you do NOT include victims in your conversations, why not?</a:t>
            </a:r>
          </a:p>
          <a:p>
            <a:pPr lvl="1"/>
            <a:r>
              <a:rPr lang="en-US" dirty="0" smtClean="0"/>
              <a:t>No contact with victim community</a:t>
            </a:r>
          </a:p>
          <a:p>
            <a:pPr lvl="1"/>
            <a:r>
              <a:rPr lang="en-US" dirty="0" smtClean="0"/>
              <a:t>Feel that they could be an obstacle to reform</a:t>
            </a:r>
          </a:p>
          <a:p>
            <a:pPr lvl="1"/>
            <a:r>
              <a:rPr lang="en-US" dirty="0" smtClean="0"/>
              <a:t>Never thought about it</a:t>
            </a:r>
          </a:p>
          <a:p>
            <a:pPr lvl="1"/>
            <a:r>
              <a:rPr lang="en-US" dirty="0" smtClean="0"/>
              <a:t>Other (please share)</a:t>
            </a:r>
          </a:p>
        </p:txBody>
      </p:sp>
    </p:spTree>
    <p:extLst>
      <p:ext uri="{BB962C8B-B14F-4D97-AF65-F5344CB8AC3E}">
        <p14:creationId xmlns:p14="http://schemas.microsoft.com/office/powerpoint/2010/main" val="4068710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Shape 360"/>
          <p:cNvSpPr txBox="1">
            <a:spLocks noGrp="1"/>
          </p:cNvSpPr>
          <p:nvPr>
            <p:ph type="title"/>
          </p:nvPr>
        </p:nvSpPr>
        <p:spPr>
          <a:xfrm>
            <a:off x="702680" y="356277"/>
            <a:ext cx="7651646" cy="1143000"/>
          </a:xfrm>
          <a:prstGeom prst="rect">
            <a:avLst/>
          </a:prstGeom>
          <a:noFill/>
          <a:ln>
            <a:noFill/>
          </a:ln>
        </p:spPr>
        <p:txBody>
          <a:bodyPr lIns="91425" tIns="45700" rIns="91425" bIns="45700" anchor="ctr" anchorCtr="0">
            <a:noAutofit/>
          </a:bodyPr>
          <a:lstStyle/>
          <a:p>
            <a:pPr marL="0" marR="0" lvl="0" indent="0" algn="l" rtl="0">
              <a:spcBef>
                <a:spcPts val="0"/>
              </a:spcBef>
              <a:buClr>
                <a:srgbClr val="35708A"/>
              </a:buClr>
              <a:buSzPct val="25000"/>
              <a:buFont typeface="Arvo"/>
              <a:buNone/>
            </a:pPr>
            <a:r>
              <a:rPr lang="en-US" sz="3959" b="0" i="0" u="none" strike="noStrike" cap="none" baseline="0" dirty="0" smtClean="0">
                <a:solidFill>
                  <a:srgbClr val="35708A"/>
                </a:solidFill>
                <a:latin typeface="Arvo"/>
                <a:ea typeface="Arvo"/>
                <a:cs typeface="Arvo"/>
                <a:sym typeface="Arvo"/>
              </a:rPr>
              <a:t>What</a:t>
            </a:r>
            <a:r>
              <a:rPr lang="en-US" sz="3959" b="0" i="0" u="none" strike="noStrike" cap="none" dirty="0" smtClean="0">
                <a:solidFill>
                  <a:srgbClr val="35708A"/>
                </a:solidFill>
                <a:latin typeface="Arvo"/>
                <a:ea typeface="Arvo"/>
                <a:cs typeface="Arvo"/>
                <a:sym typeface="Arvo"/>
              </a:rPr>
              <a:t> did it look like</a:t>
            </a:r>
            <a:r>
              <a:rPr lang="en-US" sz="3959" b="0" i="0" u="none" strike="noStrike" cap="none" baseline="0" dirty="0" smtClean="0">
                <a:solidFill>
                  <a:srgbClr val="35708A"/>
                </a:solidFill>
                <a:latin typeface="Arvo"/>
                <a:ea typeface="Arvo"/>
                <a:cs typeface="Arvo"/>
                <a:sym typeface="Arvo"/>
              </a:rPr>
              <a:t>?</a:t>
            </a:r>
            <a:endParaRPr lang="en-US" sz="3959" b="0" i="0" u="none" strike="noStrike" cap="none" baseline="0" dirty="0">
              <a:solidFill>
                <a:srgbClr val="35708A"/>
              </a:solidFill>
              <a:latin typeface="Arvo"/>
              <a:ea typeface="Arvo"/>
              <a:cs typeface="Arvo"/>
              <a:sym typeface="Arvo"/>
            </a:endParaRPr>
          </a:p>
        </p:txBody>
      </p:sp>
      <p:sp>
        <p:nvSpPr>
          <p:cNvPr id="361" name="Shape 361"/>
          <p:cNvSpPr txBox="1">
            <a:spLocks noGrp="1"/>
          </p:cNvSpPr>
          <p:nvPr>
            <p:ph idx="1"/>
          </p:nvPr>
        </p:nvSpPr>
        <p:spPr>
          <a:xfrm>
            <a:off x="702680" y="1389776"/>
            <a:ext cx="7651646" cy="4309527"/>
          </a:xfrm>
          <a:prstGeom prst="rect">
            <a:avLst/>
          </a:prstGeom>
          <a:noFill/>
          <a:ln>
            <a:noFill/>
          </a:ln>
        </p:spPr>
        <p:txBody>
          <a:bodyPr lIns="91425" tIns="45700" rIns="91425" bIns="45700" anchor="t" anchorCtr="0">
            <a:noAutofit/>
          </a:bodyPr>
          <a:lstStyle/>
          <a:p>
            <a:r>
              <a:rPr lang="en-US" dirty="0" smtClean="0"/>
              <a:t>NCVC conducted roundtables, webinars, and a focus group in various Challenge sites to discuss reforms from victims’ perspectives. </a:t>
            </a:r>
          </a:p>
          <a:p>
            <a:r>
              <a:rPr lang="en-US" dirty="0" smtClean="0"/>
              <a:t>Used transcripts from these conversations to identify common themes.  </a:t>
            </a:r>
          </a:p>
          <a:p>
            <a:r>
              <a:rPr lang="en-US" dirty="0" smtClean="0"/>
              <a:t>Final product is eight </a:t>
            </a:r>
            <a:r>
              <a:rPr lang="en-US" dirty="0"/>
              <a:t>principles on victim engagement in front-end criminal justice reform.</a:t>
            </a:r>
            <a:endParaRPr dirty="0"/>
          </a:p>
          <a:p>
            <a:pPr marL="0" marR="0" lvl="0" indent="0" algn="l" rtl="0">
              <a:spcBef>
                <a:spcPts val="0"/>
              </a:spcBef>
              <a:buNone/>
            </a:pPr>
            <a:endParaRPr dirty="0"/>
          </a:p>
        </p:txBody>
      </p:sp>
      <p:sp>
        <p:nvSpPr>
          <p:cNvPr id="6" name="Content Placeholder 1"/>
          <p:cNvSpPr txBox="1">
            <a:spLocks/>
          </p:cNvSpPr>
          <p:nvPr/>
        </p:nvSpPr>
        <p:spPr>
          <a:xfrm>
            <a:off x="1091300" y="1316079"/>
            <a:ext cx="7651646" cy="445692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Clr>
                <a:schemeClr val="tx2"/>
              </a:buClr>
              <a:buFont typeface="Wingdings" charset="2"/>
              <a:buChar char="§"/>
              <a:defRPr sz="3200" kern="1200">
                <a:solidFill>
                  <a:schemeClr val="tx1"/>
                </a:solidFill>
                <a:latin typeface="+mn-lt"/>
                <a:ea typeface="+mn-ea"/>
                <a:cs typeface="+mn-cs"/>
              </a:defRPr>
            </a:lvl1pPr>
            <a:lvl2pPr marL="742950" indent="-285750" algn="l" defTabSz="457200" rtl="0" eaLnBrk="1" latinLnBrk="0" hangingPunct="1">
              <a:spcBef>
                <a:spcPct val="20000"/>
              </a:spcBef>
              <a:buClr>
                <a:schemeClr val="tx2"/>
              </a:buClr>
              <a:buFont typeface="Wingdings" charset="2"/>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Clr>
                <a:schemeClr val="tx2"/>
              </a:buClr>
              <a:buFont typeface="Wingdings" charset="2"/>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976720407"/>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solidFill>
                  <a:srgbClr val="35708A"/>
                </a:solidFill>
              </a:rPr>
              <a:t>Principle 1: The Criminal Justice System Needs to Recognize and Enforce Victims’ Rights</a:t>
            </a:r>
          </a:p>
        </p:txBody>
      </p:sp>
      <p:sp>
        <p:nvSpPr>
          <p:cNvPr id="3" name="Content Placeholder 2"/>
          <p:cNvSpPr>
            <a:spLocks noGrp="1"/>
          </p:cNvSpPr>
          <p:nvPr>
            <p:ph idx="1"/>
          </p:nvPr>
        </p:nvSpPr>
        <p:spPr>
          <a:xfrm>
            <a:off x="782690" y="1681839"/>
            <a:ext cx="7725584" cy="4179029"/>
          </a:xfrm>
        </p:spPr>
        <p:txBody>
          <a:bodyPr>
            <a:normAutofit fontScale="55000" lnSpcReduction="20000"/>
          </a:bodyPr>
          <a:lstStyle/>
          <a:p>
            <a:pPr marL="0" indent="0">
              <a:buNone/>
            </a:pPr>
            <a:r>
              <a:rPr lang="en-US" dirty="0"/>
              <a:t>The criminal justice system should be dedicated, in part, to rebuilding an individual’s life after they have been victimized. At the federal level, victims’ rights are preserved through the Crime Victims’ Rights Act. Thirty-two states have amended their constitutions to include victims’ rights, and all states have laws protecting victims. </a:t>
            </a:r>
          </a:p>
          <a:p>
            <a:pPr marL="0" indent="0">
              <a:buNone/>
            </a:pPr>
            <a:endParaRPr lang="en-US" dirty="0" smtClean="0"/>
          </a:p>
          <a:p>
            <a:pPr marL="0" indent="0">
              <a:buNone/>
            </a:pPr>
            <a:r>
              <a:rPr lang="en-US" dirty="0" smtClean="0"/>
              <a:t>In </a:t>
            </a:r>
            <a:r>
              <a:rPr lang="en-US" dirty="0"/>
              <a:t>general, the rights set out through these laws are the right to: be reasonably protected from the accused; be notified of any public court proceeding; be heard at any public proceeding; have the opportunity to confer with the government’s attorney; and be treated with fairness, dignity, and respect.  </a:t>
            </a:r>
          </a:p>
          <a:p>
            <a:pPr marL="0" indent="0">
              <a:buNone/>
            </a:pPr>
            <a:endParaRPr lang="en-US" dirty="0" smtClean="0"/>
          </a:p>
          <a:p>
            <a:pPr marL="0" indent="0">
              <a:buNone/>
            </a:pPr>
            <a:r>
              <a:rPr lang="en-US" dirty="0" smtClean="0"/>
              <a:t>However</a:t>
            </a:r>
            <a:r>
              <a:rPr lang="en-US" dirty="0"/>
              <a:t>, despite these laws, victims’ rights are often not enforced or are completely disregarded throughout the criminal justice process. Front-end criminal justice reforms must include the preservation and customary implementation of victims’ rights by law enforcement and criminal justice professionals. </a:t>
            </a:r>
          </a:p>
          <a:p>
            <a:pPr marL="0" indent="0">
              <a:buNone/>
            </a:pPr>
            <a:endParaRPr lang="en-US" dirty="0"/>
          </a:p>
        </p:txBody>
      </p:sp>
    </p:spTree>
    <p:extLst>
      <p:ext uri="{BB962C8B-B14F-4D97-AF65-F5344CB8AC3E}">
        <p14:creationId xmlns:p14="http://schemas.microsoft.com/office/powerpoint/2010/main" val="1221180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35708A"/>
                </a:solidFill>
              </a:rPr>
              <a:t>Principle 2: The Prioritization of Victim Safety</a:t>
            </a:r>
          </a:p>
        </p:txBody>
      </p:sp>
      <p:sp>
        <p:nvSpPr>
          <p:cNvPr id="3" name="Content Placeholder 2"/>
          <p:cNvSpPr>
            <a:spLocks noGrp="1"/>
          </p:cNvSpPr>
          <p:nvPr>
            <p:ph idx="1"/>
          </p:nvPr>
        </p:nvSpPr>
        <p:spPr>
          <a:xfrm>
            <a:off x="782689" y="1681840"/>
            <a:ext cx="7769127" cy="4205154"/>
          </a:xfrm>
        </p:spPr>
        <p:txBody>
          <a:bodyPr>
            <a:normAutofit fontScale="62500" lnSpcReduction="20000"/>
          </a:bodyPr>
          <a:lstStyle/>
          <a:p>
            <a:pPr marL="0" indent="0">
              <a:buNone/>
            </a:pPr>
            <a:r>
              <a:rPr lang="en-US" dirty="0"/>
              <a:t>When offenders are released into the community, the criminal justice system must ensure that victims are appropriately protected. This is particularly important when there is a relationship between the victim and the offender. </a:t>
            </a:r>
          </a:p>
          <a:p>
            <a:pPr marL="0" indent="0">
              <a:buNone/>
            </a:pPr>
            <a:endParaRPr lang="en-US" dirty="0" smtClean="0"/>
          </a:p>
          <a:p>
            <a:pPr marL="0" indent="0">
              <a:buNone/>
            </a:pPr>
            <a:r>
              <a:rPr lang="en-US" dirty="0" smtClean="0"/>
              <a:t>The </a:t>
            </a:r>
            <a:r>
              <a:rPr lang="en-US" dirty="0"/>
              <a:t>types of protection required will vary depending on the circumstances of each case, and sufficient information should be solicited from the victim to put in place the essential protections. </a:t>
            </a:r>
          </a:p>
          <a:p>
            <a:pPr marL="0" indent="0">
              <a:buNone/>
            </a:pPr>
            <a:endParaRPr lang="en-US" dirty="0" smtClean="0"/>
          </a:p>
          <a:p>
            <a:pPr marL="0" indent="0">
              <a:buNone/>
            </a:pPr>
            <a:r>
              <a:rPr lang="en-US" dirty="0" smtClean="0"/>
              <a:t>Examples </a:t>
            </a:r>
            <a:r>
              <a:rPr lang="en-US" dirty="0"/>
              <a:t>of appropriate protections are: adequate notice to the victim of when the offender will be released, with enough time to develop and enact a safety plan for the victim; the provision of civil or criminal orders of protection prohibiting the offender from coming near the victim; and special provisions for child visitation when the victim and offender have a child in common.</a:t>
            </a:r>
          </a:p>
          <a:p>
            <a:pPr marL="0" indent="0">
              <a:buNone/>
            </a:pPr>
            <a:endParaRPr lang="en-US" dirty="0"/>
          </a:p>
        </p:txBody>
      </p:sp>
    </p:spTree>
    <p:extLst>
      <p:ext uri="{BB962C8B-B14F-4D97-AF65-F5344CB8AC3E}">
        <p14:creationId xmlns:p14="http://schemas.microsoft.com/office/powerpoint/2010/main" val="1206196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solidFill>
                  <a:srgbClr val="35708A"/>
                </a:solidFill>
              </a:rPr>
              <a:t>Principle 3: Recognition That Many Offenders are Also Victims Who Need Services to Address Their Trauma</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The criminal justice system creates a dichotomy between victims and offenders. For purposes of adjudicating cases, these labels are necessary. However, these labels may also be barriers to critical treatment and services for offenders who have been previously victimized. </a:t>
            </a:r>
          </a:p>
          <a:p>
            <a:pPr marL="0" indent="0">
              <a:buNone/>
            </a:pPr>
            <a:endParaRPr lang="en-US" dirty="0" smtClean="0"/>
          </a:p>
          <a:p>
            <a:pPr marL="0" indent="0">
              <a:buNone/>
            </a:pPr>
            <a:r>
              <a:rPr lang="en-US" dirty="0" smtClean="0"/>
              <a:t>Offenders </a:t>
            </a:r>
            <a:r>
              <a:rPr lang="en-US" dirty="0"/>
              <a:t>often have higher rates of adverse childhood experiences</a:t>
            </a:r>
            <a:r>
              <a:rPr lang="en-US" b="1" dirty="0"/>
              <a:t> </a:t>
            </a:r>
            <a:r>
              <a:rPr lang="en-US" dirty="0"/>
              <a:t>resulting in cumulative childhood stress that can lead to negative health outcomes and well-being throughout a person’s life. These individuals need assistance to address their previous victimization and any underlying trauma. To rehabilitate offenders, access to trauma-informed victim services must be provided. </a:t>
            </a:r>
          </a:p>
          <a:p>
            <a:pPr marL="0" indent="0">
              <a:buNone/>
            </a:pPr>
            <a:endParaRPr lang="en-US" dirty="0"/>
          </a:p>
        </p:txBody>
      </p:sp>
    </p:spTree>
    <p:extLst>
      <p:ext uri="{BB962C8B-B14F-4D97-AF65-F5344CB8AC3E}">
        <p14:creationId xmlns:p14="http://schemas.microsoft.com/office/powerpoint/2010/main" val="3583512440"/>
      </p:ext>
    </p:extLst>
  </p:cSld>
  <p:clrMapOvr>
    <a:masterClrMapping/>
  </p:clrMapOvr>
</p:sld>
</file>

<file path=ppt/theme/theme1.xml><?xml version="1.0" encoding="utf-8"?>
<a:theme xmlns:a="http://schemas.openxmlformats.org/drawingml/2006/main" name="SJC_PowerPointTemplate (2)">
  <a:themeElements>
    <a:clrScheme name="Custom 4">
      <a:dk1>
        <a:srgbClr val="032A4D"/>
      </a:dk1>
      <a:lt1>
        <a:srgbClr val="FFFFFF"/>
      </a:lt1>
      <a:dk2>
        <a:srgbClr val="EA3506"/>
      </a:dk2>
      <a:lt2>
        <a:srgbClr val="FFFFFF"/>
      </a:lt2>
      <a:accent1>
        <a:srgbClr val="032A4D"/>
      </a:accent1>
      <a:accent2>
        <a:srgbClr val="FFFFFF"/>
      </a:accent2>
      <a:accent3>
        <a:srgbClr val="FFFFFF"/>
      </a:accent3>
      <a:accent4>
        <a:srgbClr val="FFFFFF"/>
      </a:accent4>
      <a:accent5>
        <a:srgbClr val="FFFFFF"/>
      </a:accent5>
      <a:accent6>
        <a:srgbClr val="FFFFFF"/>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745FF9E7CE4545A414ACDEEB4E6B7D" ma:contentTypeVersion="11" ma:contentTypeDescription="Create a new document." ma:contentTypeScope="" ma:versionID="40c5d22c40cdb6cda8bb7489771d58ff">
  <xsd:schema xmlns:xsd="http://www.w3.org/2001/XMLSchema" xmlns:xs="http://www.w3.org/2001/XMLSchema" xmlns:p="http://schemas.microsoft.com/office/2006/metadata/properties" xmlns:ns2="d4600a73-4627-4a61-ba98-593063a79304" xmlns:ns3="d4a926c1-ca29-459a-8a09-4630dbcf52f1" targetNamespace="http://schemas.microsoft.com/office/2006/metadata/properties" ma:root="true" ma:fieldsID="5d85a5bc6603269b6dec558ef5f98f48" ns2:_="" ns3:_="">
    <xsd:import namespace="d4600a73-4627-4a61-ba98-593063a79304"/>
    <xsd:import namespace="d4a926c1-ca29-459a-8a09-4630dbcf52f1"/>
    <xsd:element name="properties">
      <xsd:complexType>
        <xsd:sequence>
          <xsd:element name="documentManagement">
            <xsd:complexType>
              <xsd:all>
                <xsd:element ref="ns2:SharedWithUsers" minOccurs="0"/>
                <xsd:element ref="ns2:SharingHintHash"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600a73-4627-4a61-ba98-593063a7930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d4a926c1-ca29-459a-8a09-4630dbcf52f1"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Location" ma:index="18" nillable="true" ma:displayName="MediaServic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156EC08-0F09-4170-A231-58A1FD0039CF}"/>
</file>

<file path=customXml/itemProps2.xml><?xml version="1.0" encoding="utf-8"?>
<ds:datastoreItem xmlns:ds="http://schemas.openxmlformats.org/officeDocument/2006/customXml" ds:itemID="{1B965EF7-4209-4A55-94C3-D819788A50E9}"/>
</file>

<file path=customXml/itemProps3.xml><?xml version="1.0" encoding="utf-8"?>
<ds:datastoreItem xmlns:ds="http://schemas.openxmlformats.org/officeDocument/2006/customXml" ds:itemID="{0372C5E3-5BDB-4905-B884-ABD2D7B0B969}"/>
</file>

<file path=docProps/app.xml><?xml version="1.0" encoding="utf-8"?>
<Properties xmlns="http://schemas.openxmlformats.org/officeDocument/2006/extended-properties" xmlns:vt="http://schemas.openxmlformats.org/officeDocument/2006/docPropsVTypes">
  <Template>SJC_PowerPointTemplate (2)</Template>
  <TotalTime>1635</TotalTime>
  <Words>1364</Words>
  <Application>Microsoft Office PowerPoint</Application>
  <PresentationFormat>On-screen Show (4:3)</PresentationFormat>
  <Paragraphs>100</Paragraphs>
  <Slides>22</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Arvo</vt:lpstr>
      <vt:lpstr>Calibri</vt:lpstr>
      <vt:lpstr>Calibri Light</vt:lpstr>
      <vt:lpstr>Merriweather Sans</vt:lpstr>
      <vt:lpstr>Wingdings</vt:lpstr>
      <vt:lpstr>SJC_PowerPointTemplate (2)</vt:lpstr>
      <vt:lpstr>SJC Exchange webinar  February 2018</vt:lpstr>
      <vt:lpstr>Engaging victim advocates national center for victims of crime </vt:lpstr>
      <vt:lpstr>What was the issue?</vt:lpstr>
      <vt:lpstr>POLLING QUESTION A:</vt:lpstr>
      <vt:lpstr>POLLING QUESTION B:</vt:lpstr>
      <vt:lpstr>What did it look like?</vt:lpstr>
      <vt:lpstr>Principle 1: The Criminal Justice System Needs to Recognize and Enforce Victims’ Rights</vt:lpstr>
      <vt:lpstr>Principle 2: The Prioritization of Victim Safety</vt:lpstr>
      <vt:lpstr>Principle 3: Recognition That Many Offenders are Also Victims Who Need Services to Address Their Trauma</vt:lpstr>
      <vt:lpstr>Principle 4: The Availability of Sufficient, Affordable, and High-Quality Victim Services</vt:lpstr>
      <vt:lpstr>Principle 5: Availability of Sufficient, Affordable, and High-Quality Offender Services</vt:lpstr>
      <vt:lpstr>Principle 6: Adequate Supervision and Accountability for Offenders</vt:lpstr>
      <vt:lpstr>Principle 7: Ensuring Procedural Justice and Providing Trauma-Informed Training to Criminal Justice Professionals</vt:lpstr>
      <vt:lpstr>Principle 8: Cases Involving Close Relationships Require Special Attention by the Criminal Justice System</vt:lpstr>
      <vt:lpstr>POLLING QUESTION C:</vt:lpstr>
      <vt:lpstr>POLLING QUESTION C:</vt:lpstr>
      <vt:lpstr> What went right?</vt:lpstr>
      <vt:lpstr> What was/will be the impact?</vt:lpstr>
      <vt:lpstr>One sentence takeaway. GO! </vt:lpstr>
      <vt:lpstr>What’s next?</vt:lpstr>
      <vt:lpstr>Q&amp;A</vt:lpstr>
      <vt:lpstr>THANK YOU!  Mai Fernandez National Center for victims of crime mfernandez@ncvc.org</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Alexis Medina</dc:creator>
  <cp:lastModifiedBy>Kathleen Wilber</cp:lastModifiedBy>
  <cp:revision>75</cp:revision>
  <dcterms:created xsi:type="dcterms:W3CDTF">2015-02-06T14:58:17Z</dcterms:created>
  <dcterms:modified xsi:type="dcterms:W3CDTF">2018-02-09T21:18:41Z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0x010100DE745FF9E7CE4545A414ACDEEB4E6B7D</vt:lpwstr>
  </property>
</Properties>
</file>